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sldIdLst>
    <p:sldId id="275" r:id="rId5"/>
    <p:sldId id="260" r:id="rId6"/>
    <p:sldId id="261" r:id="rId7"/>
    <p:sldId id="258" r:id="rId8"/>
    <p:sldId id="257" r:id="rId9"/>
    <p:sldId id="263" r:id="rId10"/>
    <p:sldId id="262"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5" r:id="rId30"/>
    <p:sldId id="287" r:id="rId31"/>
    <p:sldId id="286" r:id="rId32"/>
    <p:sldId id="288" r:id="rId33"/>
    <p:sldId id="289" r:id="rId34"/>
    <p:sldId id="290" r:id="rId35"/>
    <p:sldId id="291" r:id="rId36"/>
    <p:sldId id="292" r:id="rId37"/>
    <p:sldId id="293" r:id="rId38"/>
    <p:sldId id="294"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A6734A-9BE0-4727-BA57-33428EF88437}"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113934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A6734A-9BE0-4727-BA57-33428EF88437}"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3235627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A6734A-9BE0-4727-BA57-33428EF88437}"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111723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20" name="Footer Placeholder 19"/>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Tree>
    <p:extLst>
      <p:ext uri="{BB962C8B-B14F-4D97-AF65-F5344CB8AC3E}">
        <p14:creationId xmlns:p14="http://schemas.microsoft.com/office/powerpoint/2010/main" val="2239613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909406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Tree>
    <p:extLst>
      <p:ext uri="{BB962C8B-B14F-4D97-AF65-F5344CB8AC3E}">
        <p14:creationId xmlns:p14="http://schemas.microsoft.com/office/powerpoint/2010/main" val="1160221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98810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8" name="Footer Placeholder 7"/>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706804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4" name="Footer Placeholder 3"/>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04171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Date Placeholder 1"/>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3" name="Footer Placeholder 2"/>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Tree>
    <p:extLst>
      <p:ext uri="{BB962C8B-B14F-4D97-AF65-F5344CB8AC3E}">
        <p14:creationId xmlns:p14="http://schemas.microsoft.com/office/powerpoint/2010/main" val="321581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38265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A6734A-9BE0-4727-BA57-33428EF88437}"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3336308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indent="-283464">
              <a:lnSpc>
                <a:spcPts val="3000"/>
              </a:lnSpc>
              <a:spcBef>
                <a:spcPts val="600"/>
              </a:spcBef>
              <a:buClr>
                <a:srgbClr val="3891A7"/>
              </a:buClr>
              <a:buSzPct val="80000"/>
              <a:buFont typeface="Wingdings 2"/>
              <a:buNone/>
            </a:pPr>
            <a:endParaRPr lang="en-US" sz="3200">
              <a:solidFill>
                <a:prstClr val="black"/>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solidFill>
                <a:prstClr val="white"/>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176939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783871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962827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658938" y="1600200"/>
            <a:ext cx="6837362" cy="3200400"/>
            <a:chOff x="1045" y="1008"/>
            <a:chExt cx="4307" cy="2016"/>
          </a:xfrm>
        </p:grpSpPr>
        <p:sp>
          <p:nvSpPr>
            <p:cNvPr id="5" name="Oval 3"/>
            <p:cNvSpPr>
              <a:spLocks noChangeArrowheads="1"/>
            </p:cNvSpPr>
            <p:nvPr/>
          </p:nvSpPr>
          <p:spPr bwMode="hidden">
            <a:xfrm flipH="1">
              <a:off x="4392"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sp>
          <p:nvSpPr>
            <p:cNvPr id="6" name="Oval 4"/>
            <p:cNvSpPr>
              <a:spLocks noChangeArrowheads="1"/>
            </p:cNvSpPr>
            <p:nvPr/>
          </p:nvSpPr>
          <p:spPr bwMode="hidden">
            <a:xfrm flipH="1">
              <a:off x="3264"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sp>
          <p:nvSpPr>
            <p:cNvPr id="7" name="Oval 5"/>
            <p:cNvSpPr>
              <a:spLocks noChangeArrowheads="1"/>
            </p:cNvSpPr>
            <p:nvPr/>
          </p:nvSpPr>
          <p:spPr bwMode="hidden">
            <a:xfrm flipH="1">
              <a:off x="2136" y="1008"/>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sp>
          <p:nvSpPr>
            <p:cNvPr id="8" name="Oval 6"/>
            <p:cNvSpPr>
              <a:spLocks noChangeArrowheads="1"/>
            </p:cNvSpPr>
            <p:nvPr/>
          </p:nvSpPr>
          <p:spPr bwMode="hidden">
            <a:xfrm flipH="1">
              <a:off x="2136" y="2064"/>
              <a:ext cx="960" cy="960"/>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sp>
          <p:nvSpPr>
            <p:cNvPr id="9" name="Oval 7"/>
            <p:cNvSpPr>
              <a:spLocks noChangeArrowheads="1"/>
            </p:cNvSpPr>
            <p:nvPr/>
          </p:nvSpPr>
          <p:spPr bwMode="hidden">
            <a:xfrm flipH="1">
              <a:off x="1045" y="2064"/>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sp>
          <p:nvSpPr>
            <p:cNvPr id="10" name="Oval 8"/>
            <p:cNvSpPr>
              <a:spLocks noChangeArrowheads="1"/>
            </p:cNvSpPr>
            <p:nvPr/>
          </p:nvSpPr>
          <p:spPr bwMode="hidden">
            <a:xfrm flipH="1">
              <a:off x="4392" y="2064"/>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grpSp>
      <p:sp>
        <p:nvSpPr>
          <p:cNvPr id="12300" name="Rectangle 12"/>
          <p:cNvSpPr>
            <a:spLocks noGrp="1" noChangeArrowheads="1"/>
          </p:cNvSpPr>
          <p:nvPr>
            <p:ph type="ctrTitle"/>
          </p:nvPr>
        </p:nvSpPr>
        <p:spPr>
          <a:xfrm>
            <a:off x="685800" y="1219200"/>
            <a:ext cx="7772400" cy="1933575"/>
          </a:xfrm>
        </p:spPr>
        <p:txBody>
          <a:bodyPr anchor="b"/>
          <a:lstStyle>
            <a:lvl1pPr algn="r">
              <a:defRPr sz="4400"/>
            </a:lvl1pPr>
          </a:lstStyle>
          <a:p>
            <a:r>
              <a:rPr lang="en-US" smtClean="0"/>
              <a:t>Click to edit Master title style</a:t>
            </a:r>
            <a:endParaRPr lang="en-US"/>
          </a:p>
        </p:txBody>
      </p:sp>
      <p:sp>
        <p:nvSpPr>
          <p:cNvPr id="12301"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en-US" smtClean="0"/>
              <a:t>Click to edit Master subtitle style</a:t>
            </a:r>
            <a:endParaRPr lang="en-US"/>
          </a:p>
        </p:txBody>
      </p:sp>
      <p:sp>
        <p:nvSpPr>
          <p:cNvPr id="11" name="Rectangle 9"/>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12" name="Rectangle 10"/>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13" name="Rectangle 11"/>
          <p:cNvSpPr>
            <a:spLocks noGrp="1" noChangeArrowheads="1"/>
          </p:cNvSpPr>
          <p:nvPr>
            <p:ph type="sldNum" sz="quarter" idx="12"/>
          </p:nvPr>
        </p:nvSpPr>
        <p:spPr/>
        <p:txBody>
          <a:bodyPr/>
          <a:lstStyle>
            <a:lvl1pPr>
              <a:defRPr/>
            </a:lvl1pPr>
          </a:lstStyle>
          <a:p>
            <a:pPr>
              <a:defRPr/>
            </a:pPr>
            <a:fld id="{291D1515-F68B-460D-B044-F3215382082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403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3619BB22-755C-46AA-B028-C937BCE712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13639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5AF5F2E-2CA9-4C00-BCB0-B70B2D06A53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88350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9DB2D715-6DFB-4DE1-99B1-4A0CAB198E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65951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11"/>
          <p:cNvSpPr>
            <a:spLocks noGrp="1" noChangeArrowheads="1"/>
          </p:cNvSpPr>
          <p:nvPr>
            <p:ph type="sldNum" sz="quarter" idx="12"/>
          </p:nvPr>
        </p:nvSpPr>
        <p:spPr>
          <a:ln/>
        </p:spPr>
        <p:txBody>
          <a:bodyPr/>
          <a:lstStyle>
            <a:lvl1pPr>
              <a:defRPr/>
            </a:lvl1pPr>
          </a:lstStyle>
          <a:p>
            <a:pPr>
              <a:defRPr/>
            </a:pPr>
            <a:fld id="{9D25FDFC-E12C-48FE-B104-7C74787CC38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0595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11"/>
          <p:cNvSpPr>
            <a:spLocks noGrp="1" noChangeArrowheads="1"/>
          </p:cNvSpPr>
          <p:nvPr>
            <p:ph type="sldNum" sz="quarter" idx="12"/>
          </p:nvPr>
        </p:nvSpPr>
        <p:spPr>
          <a:ln/>
        </p:spPr>
        <p:txBody>
          <a:bodyPr/>
          <a:lstStyle>
            <a:lvl1pPr>
              <a:defRPr/>
            </a:lvl1pPr>
          </a:lstStyle>
          <a:p>
            <a:pPr>
              <a:defRPr/>
            </a:pPr>
            <a:fld id="{1657EF9D-244A-4A7C-B0B8-6387188BF4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4217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11"/>
          <p:cNvSpPr>
            <a:spLocks noGrp="1" noChangeArrowheads="1"/>
          </p:cNvSpPr>
          <p:nvPr>
            <p:ph type="sldNum" sz="quarter" idx="12"/>
          </p:nvPr>
        </p:nvSpPr>
        <p:spPr>
          <a:ln/>
        </p:spPr>
        <p:txBody>
          <a:bodyPr/>
          <a:lstStyle>
            <a:lvl1pPr>
              <a:defRPr/>
            </a:lvl1pPr>
          </a:lstStyle>
          <a:p>
            <a:pPr>
              <a:defRPr/>
            </a:pPr>
            <a:fld id="{F304EBF4-9530-4589-A940-8A50AF308BE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38676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A6734A-9BE0-4727-BA57-33428EF88437}"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4136186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17EAC230-DB0B-4724-8F27-B87E20EAF9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583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1BB1BFDA-9C52-4C93-B3F8-86E8265FDB8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50053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05B60E6F-FD14-4D2D-A686-34728650D4B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79292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62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6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F781D355-4A96-475A-840D-E1C457B346C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6698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20" name="Footer Placeholder 19"/>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Tree>
    <p:extLst>
      <p:ext uri="{BB962C8B-B14F-4D97-AF65-F5344CB8AC3E}">
        <p14:creationId xmlns:p14="http://schemas.microsoft.com/office/powerpoint/2010/main" val="1294846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8495426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endParaRPr lang="en-US">
              <a:solidFill>
                <a:prstClr val="black"/>
              </a:solidFill>
            </a:endParaRPr>
          </a:p>
        </p:txBody>
      </p:sp>
    </p:spTree>
    <p:extLst>
      <p:ext uri="{BB962C8B-B14F-4D97-AF65-F5344CB8AC3E}">
        <p14:creationId xmlns:p14="http://schemas.microsoft.com/office/powerpoint/2010/main" val="20876579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19035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8" name="Footer Placeholder 7"/>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40342379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4" name="Footer Placeholder 3"/>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492381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A6734A-9BE0-4727-BA57-33428EF88437}" type="datetimeFigureOut">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983876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2" name="Date Placeholder 1"/>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3" name="Footer Placeholder 2"/>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Tree>
    <p:extLst>
      <p:ext uri="{BB962C8B-B14F-4D97-AF65-F5344CB8AC3E}">
        <p14:creationId xmlns:p14="http://schemas.microsoft.com/office/powerpoint/2010/main" val="2250962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3717586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indent="-283464">
              <a:lnSpc>
                <a:spcPts val="3000"/>
              </a:lnSpc>
              <a:spcBef>
                <a:spcPts val="600"/>
              </a:spcBef>
              <a:buClr>
                <a:srgbClr val="3891A7"/>
              </a:buClr>
              <a:buSzPct val="80000"/>
              <a:buFont typeface="Wingdings 2"/>
              <a:buNone/>
            </a:pPr>
            <a:endParaRPr lang="en-US" sz="3200">
              <a:solidFill>
                <a:prstClr val="black"/>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solidFill>
                <a:prstClr val="white"/>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7827851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0349107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extLst/>
          </a:lstStyle>
          <a:p>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21900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A6734A-9BE0-4727-BA57-33428EF88437}" type="datetimeFigureOut">
              <a:rPr lang="en-US" smtClean="0"/>
              <a:t>3/15/2019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923403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A6734A-9BE0-4727-BA57-33428EF88437}" type="datetimeFigureOut">
              <a:rPr lang="en-US" smtClean="0"/>
              <a:t>3/15/2019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3937827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A6734A-9BE0-4727-BA57-33428EF88437}" type="datetimeFigureOut">
              <a:rPr lang="en-US" smtClean="0"/>
              <a:t>3/15/2019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290209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6734A-9BE0-4727-BA57-33428EF88437}" type="datetimeFigureOut">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4185274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6734A-9BE0-4727-BA57-33428EF88437}" type="datetimeFigureOut">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40E91-56AF-4BA8-9BB6-A15EF5AE6347}" type="slidenum">
              <a:rPr lang="en-US" smtClean="0"/>
              <a:t>‹#›</a:t>
            </a:fld>
            <a:endParaRPr lang="en-US"/>
          </a:p>
        </p:txBody>
      </p:sp>
    </p:spTree>
    <p:extLst>
      <p:ext uri="{BB962C8B-B14F-4D97-AF65-F5344CB8AC3E}">
        <p14:creationId xmlns:p14="http://schemas.microsoft.com/office/powerpoint/2010/main" val="2125538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6734A-9BE0-4727-BA57-33428EF88437}" type="datetimeFigureOut">
              <a:rPr lang="en-US" smtClean="0"/>
              <a:t>3/15/2019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40E91-56AF-4BA8-9BB6-A15EF5AE6347}" type="slidenum">
              <a:rPr lang="en-US" smtClean="0"/>
              <a:t>‹#›</a:t>
            </a:fld>
            <a:endParaRPr lang="en-US"/>
          </a:p>
        </p:txBody>
      </p:sp>
    </p:spTree>
    <p:extLst>
      <p:ext uri="{BB962C8B-B14F-4D97-AF65-F5344CB8AC3E}">
        <p14:creationId xmlns:p14="http://schemas.microsoft.com/office/powerpoint/2010/main" val="3302049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solidFill>
                <a:srgbClr val="E7DEC9">
                  <a:shade val="50000"/>
                  <a:satMod val="200000"/>
                </a:srgbClr>
              </a:solidFill>
            </a:endParaRPr>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Tree>
    <p:extLst>
      <p:ext uri="{BB962C8B-B14F-4D97-AF65-F5344CB8AC3E}">
        <p14:creationId xmlns:p14="http://schemas.microsoft.com/office/powerpoint/2010/main" val="36775076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071563" y="304800"/>
            <a:ext cx="7615237" cy="1106488"/>
            <a:chOff x="675" y="192"/>
            <a:chExt cx="4797" cy="697"/>
          </a:xfrm>
        </p:grpSpPr>
        <p:sp>
          <p:nvSpPr>
            <p:cNvPr id="1032" name="Oval 3"/>
            <p:cNvSpPr>
              <a:spLocks noChangeArrowheads="1"/>
            </p:cNvSpPr>
            <p:nvPr/>
          </p:nvSpPr>
          <p:spPr bwMode="hidden">
            <a:xfrm flipH="1">
              <a:off x="3067" y="192"/>
              <a:ext cx="696"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sp>
          <p:nvSpPr>
            <p:cNvPr id="1033" name="Oval 4"/>
            <p:cNvSpPr>
              <a:spLocks noChangeArrowheads="1"/>
            </p:cNvSpPr>
            <p:nvPr/>
          </p:nvSpPr>
          <p:spPr bwMode="hidden">
            <a:xfrm flipH="1">
              <a:off x="4777" y="192"/>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sp>
          <p:nvSpPr>
            <p:cNvPr id="1034" name="Oval 5"/>
            <p:cNvSpPr>
              <a:spLocks noChangeArrowheads="1"/>
            </p:cNvSpPr>
            <p:nvPr/>
          </p:nvSpPr>
          <p:spPr bwMode="hidden">
            <a:xfrm flipH="1">
              <a:off x="675" y="193"/>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sp>
          <p:nvSpPr>
            <p:cNvPr id="1035" name="Oval 6"/>
            <p:cNvSpPr>
              <a:spLocks noChangeArrowheads="1"/>
            </p:cNvSpPr>
            <p:nvPr/>
          </p:nvSpPr>
          <p:spPr bwMode="hidden">
            <a:xfrm flipH="1">
              <a:off x="3984"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sp>
          <p:nvSpPr>
            <p:cNvPr id="1036" name="Oval 7"/>
            <p:cNvSpPr>
              <a:spLocks noChangeArrowheads="1"/>
            </p:cNvSpPr>
            <p:nvPr/>
          </p:nvSpPr>
          <p:spPr bwMode="hidden">
            <a:xfrm flipH="1">
              <a:off x="1486"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pPr>
              <a:endParaRPr lang="en-US" altLang="en-US" sz="2400">
                <a:solidFill>
                  <a:srgbClr val="000000"/>
                </a:solidFill>
                <a:latin typeface="Times New Roman" pitchFamily="18" charset="0"/>
              </a:endParaRPr>
            </a:p>
          </p:txBody>
        </p:sp>
      </p:grpSp>
      <p:sp>
        <p:nvSpPr>
          <p:cNvPr id="1027" name="Rectangle 8"/>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1273" name="Rectangle 9"/>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charset="0"/>
                <a:ea typeface="ＭＳ Ｐゴシック" charset="0"/>
                <a:cs typeface="Arial" charset="0"/>
              </a:defRPr>
            </a:lvl1pPr>
          </a:lstStyle>
          <a:p>
            <a:pPr fontAlgn="base">
              <a:spcBef>
                <a:spcPct val="0"/>
              </a:spcBef>
              <a:spcAft>
                <a:spcPct val="0"/>
              </a:spcAft>
              <a:defRPr/>
            </a:pPr>
            <a:endParaRPr lang="en-US">
              <a:solidFill>
                <a:srgbClr val="000000"/>
              </a:solidFill>
            </a:endParaRPr>
          </a:p>
        </p:txBody>
      </p:sp>
      <p:sp>
        <p:nvSpPr>
          <p:cNvPr id="11274" name="Rectangle 1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charset="0"/>
                <a:ea typeface="ＭＳ Ｐゴシック" charset="0"/>
                <a:cs typeface="Arial" charset="0"/>
              </a:defRPr>
            </a:lvl1pPr>
          </a:lstStyle>
          <a:p>
            <a:pPr fontAlgn="base">
              <a:spcBef>
                <a:spcPct val="0"/>
              </a:spcBef>
              <a:spcAft>
                <a:spcPct val="0"/>
              </a:spcAft>
              <a:defRPr/>
            </a:pPr>
            <a:endParaRPr lang="en-US">
              <a:solidFill>
                <a:srgbClr val="000000"/>
              </a:solidFill>
            </a:endParaRPr>
          </a:p>
        </p:txBody>
      </p:sp>
      <p:sp>
        <p:nvSpPr>
          <p:cNvPr id="11275" name="Rectangle 11"/>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pitchFamily="34" charset="0"/>
              </a:defRPr>
            </a:lvl1pPr>
          </a:lstStyle>
          <a:p>
            <a:pPr fontAlgn="base">
              <a:spcBef>
                <a:spcPct val="0"/>
              </a:spcBef>
              <a:spcAft>
                <a:spcPct val="0"/>
              </a:spcAft>
              <a:defRPr/>
            </a:pPr>
            <a:fld id="{A7B910E9-CBD3-45F2-8ADB-2DF398A81EC0}" type="slidenum">
              <a:rPr lang="en-US">
                <a:solidFill>
                  <a:srgbClr val="000000"/>
                </a:solidFill>
                <a:ea typeface="ＭＳ Ｐゴシック" pitchFamily="34" charset="-128"/>
              </a:rPr>
              <a:pPr fontAlgn="base">
                <a:spcBef>
                  <a:spcPct val="0"/>
                </a:spcBef>
                <a:spcAft>
                  <a:spcPct val="0"/>
                </a:spcAft>
                <a:defRPr/>
              </a:pPr>
              <a:t>‹#›</a:t>
            </a:fld>
            <a:endParaRPr lang="en-US">
              <a:solidFill>
                <a:srgbClr val="000000"/>
              </a:solidFill>
              <a:ea typeface="ＭＳ Ｐゴシック" pitchFamily="34" charset="-128"/>
            </a:endParaRPr>
          </a:p>
        </p:txBody>
      </p:sp>
      <p:sp>
        <p:nvSpPr>
          <p:cNvPr id="1031" name="Rectangle 1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Tree>
    <p:extLst>
      <p:ext uri="{BB962C8B-B14F-4D97-AF65-F5344CB8AC3E}">
        <p14:creationId xmlns:p14="http://schemas.microsoft.com/office/powerpoint/2010/main" val="6270660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rtl="0" eaLnBrk="1" fontAlgn="base" hangingPunct="1">
        <a:spcBef>
          <a:spcPct val="0"/>
        </a:spcBef>
        <a:spcAft>
          <a:spcPct val="0"/>
        </a:spcAft>
        <a:defRPr sz="3800">
          <a:solidFill>
            <a:schemeClr val="tx2"/>
          </a:solidFill>
          <a:latin typeface="+mj-lt"/>
          <a:ea typeface="ＭＳ Ｐゴシック" charset="0"/>
          <a:cs typeface="+mj-cs"/>
        </a:defRPr>
      </a:lvl1pPr>
      <a:lvl2pPr algn="l" rtl="0" eaLnBrk="1" fontAlgn="base" hangingPunct="1">
        <a:spcBef>
          <a:spcPct val="0"/>
        </a:spcBef>
        <a:spcAft>
          <a:spcPct val="0"/>
        </a:spcAft>
        <a:defRPr sz="3800">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800">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800">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800">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800">
          <a:solidFill>
            <a:schemeClr val="tx2"/>
          </a:solidFill>
          <a:latin typeface="Arial" charset="0"/>
          <a:cs typeface="Arial" charset="0"/>
        </a:defRPr>
      </a:lvl6pPr>
      <a:lvl7pPr marL="914400" algn="l" rtl="0" eaLnBrk="1" fontAlgn="base" hangingPunct="1">
        <a:spcBef>
          <a:spcPct val="0"/>
        </a:spcBef>
        <a:spcAft>
          <a:spcPct val="0"/>
        </a:spcAft>
        <a:defRPr sz="3800">
          <a:solidFill>
            <a:schemeClr val="tx2"/>
          </a:solidFill>
          <a:latin typeface="Arial" charset="0"/>
          <a:cs typeface="Arial" charset="0"/>
        </a:defRPr>
      </a:lvl7pPr>
      <a:lvl8pPr marL="1371600" algn="l" rtl="0" eaLnBrk="1" fontAlgn="base" hangingPunct="1">
        <a:spcBef>
          <a:spcPct val="0"/>
        </a:spcBef>
        <a:spcAft>
          <a:spcPct val="0"/>
        </a:spcAft>
        <a:defRPr sz="3800">
          <a:solidFill>
            <a:schemeClr val="tx2"/>
          </a:solidFill>
          <a:latin typeface="Arial" charset="0"/>
          <a:cs typeface="Arial" charset="0"/>
        </a:defRPr>
      </a:lvl8pPr>
      <a:lvl9pPr marL="1828800" algn="l" rtl="0" eaLnBrk="1" fontAlgn="base" hangingPunct="1">
        <a:spcBef>
          <a:spcPct val="0"/>
        </a:spcBef>
        <a:spcAft>
          <a:spcPct val="0"/>
        </a:spcAft>
        <a:defRPr sz="38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l"/>
        <a:defRPr sz="32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700">
          <a:solidFill>
            <a:schemeClr val="tx1"/>
          </a:solidFill>
          <a:latin typeface="+mn-lt"/>
          <a:ea typeface="Arial" charset="0"/>
          <a:cs typeface="+mn-cs"/>
        </a:defRPr>
      </a:lvl2pPr>
      <a:lvl3pPr marL="1143000" indent="-228600" algn="l" rtl="0" eaLnBrk="1" fontAlgn="base" hangingPunct="1">
        <a:spcBef>
          <a:spcPct val="20000"/>
        </a:spcBef>
        <a:spcAft>
          <a:spcPct val="0"/>
        </a:spcAft>
        <a:buClr>
          <a:schemeClr val="accent1"/>
        </a:buClr>
        <a:buFont typeface="Wingdings" pitchFamily="2" charset="2"/>
        <a:buChar char="l"/>
        <a:defRPr sz="2300">
          <a:solidFill>
            <a:schemeClr val="tx1"/>
          </a:solidFill>
          <a:latin typeface="+mn-lt"/>
          <a:ea typeface="Arial" charset="0"/>
          <a:cs typeface="+mn-cs"/>
        </a:defRPr>
      </a:lvl3pPr>
      <a:lvl4pPr marL="1600200" indent="-228600" algn="l" rtl="0" eaLnBrk="1" fontAlgn="base" hangingPunct="1">
        <a:spcBef>
          <a:spcPct val="20000"/>
        </a:spcBef>
        <a:spcAft>
          <a:spcPct val="0"/>
        </a:spcAft>
        <a:buClr>
          <a:schemeClr val="accent1"/>
        </a:buClr>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lr>
          <a:schemeClr val="accent1"/>
        </a:buClr>
        <a:buFont typeface="Wingdings" pitchFamily="2" charset="2"/>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lr>
          <a:schemeClr val="accent1"/>
        </a:buClr>
        <a:buFont typeface="Wingdings" pitchFamily="2" charset="2"/>
        <a:buChar char=""/>
        <a:defRPr sz="2000">
          <a:solidFill>
            <a:schemeClr val="tx1"/>
          </a:solidFill>
          <a:latin typeface="+mn-lt"/>
          <a:cs typeface="+mn-cs"/>
        </a:defRPr>
      </a:lvl6pPr>
      <a:lvl7pPr marL="2971800" indent="-228600" algn="l" rtl="0" eaLnBrk="1" fontAlgn="base" hangingPunct="1">
        <a:spcBef>
          <a:spcPct val="20000"/>
        </a:spcBef>
        <a:spcAft>
          <a:spcPct val="0"/>
        </a:spcAft>
        <a:buClr>
          <a:schemeClr val="accent1"/>
        </a:buClr>
        <a:buFont typeface="Wingdings" pitchFamily="2" charset="2"/>
        <a:buChar char=""/>
        <a:defRPr sz="2000">
          <a:solidFill>
            <a:schemeClr val="tx1"/>
          </a:solidFill>
          <a:latin typeface="+mn-lt"/>
          <a:cs typeface="+mn-cs"/>
        </a:defRPr>
      </a:lvl7pPr>
      <a:lvl8pPr marL="3429000" indent="-228600" algn="l" rtl="0" eaLnBrk="1" fontAlgn="base" hangingPunct="1">
        <a:spcBef>
          <a:spcPct val="20000"/>
        </a:spcBef>
        <a:spcAft>
          <a:spcPct val="0"/>
        </a:spcAft>
        <a:buClr>
          <a:schemeClr val="accent1"/>
        </a:buClr>
        <a:buFont typeface="Wingdings" pitchFamily="2" charset="2"/>
        <a:buChar char=""/>
        <a:defRPr sz="2000">
          <a:solidFill>
            <a:schemeClr val="tx1"/>
          </a:solidFill>
          <a:latin typeface="+mn-lt"/>
          <a:cs typeface="+mn-cs"/>
        </a:defRPr>
      </a:lvl8pPr>
      <a:lvl9pPr marL="3886200" indent="-228600" algn="l" rtl="0" eaLnBrk="1" fontAlgn="base" hangingPunct="1">
        <a:spcBef>
          <a:spcPct val="20000"/>
        </a:spcBef>
        <a:spcAft>
          <a:spcPct val="0"/>
        </a:spcAft>
        <a:buClr>
          <a:schemeClr val="accent1"/>
        </a:buClr>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D8BD707-D9CF-40AE-B4C6-C98DA3205C09}" type="datetimeFigureOut">
              <a:rPr lang="en-US" smtClean="0">
                <a:solidFill>
                  <a:srgbClr val="E7DEC9">
                    <a:shade val="50000"/>
                    <a:satMod val="200000"/>
                  </a:srgbClr>
                </a:solidFill>
              </a:rPr>
              <a:pPr/>
              <a:t>3/15/2019</a:t>
            </a:fld>
            <a:endParaRPr lang="en-US">
              <a:solidFill>
                <a:srgbClr val="E7DEC9">
                  <a:shade val="50000"/>
                  <a:satMod val="200000"/>
                </a:srgbClr>
              </a:solidFill>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solidFill>
                <a:srgbClr val="E7DEC9">
                  <a:shade val="50000"/>
                  <a:satMod val="200000"/>
                </a:srgbClr>
              </a:solidFill>
            </a:endParaRPr>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Tree>
    <p:extLst>
      <p:ext uri="{BB962C8B-B14F-4D97-AF65-F5344CB8AC3E}">
        <p14:creationId xmlns:p14="http://schemas.microsoft.com/office/powerpoint/2010/main" val="8738199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6.png"/><Relationship Id="rId7" Type="http://schemas.openxmlformats.org/officeDocument/2006/relationships/image" Target="../media/image14.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5.wmf"/></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152500"/>
            <a:ext cx="5619750" cy="4076700"/>
          </a:xfrm>
          <a:prstGeom prst="rect">
            <a:avLst/>
          </a:prstGeom>
        </p:spPr>
      </p:pic>
      <p:sp>
        <p:nvSpPr>
          <p:cNvPr id="3" name="TextBox 2"/>
          <p:cNvSpPr txBox="1"/>
          <p:nvPr/>
        </p:nvSpPr>
        <p:spPr>
          <a:xfrm>
            <a:off x="1331640" y="5229200"/>
            <a:ext cx="6912768" cy="1015663"/>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is a Cat</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TextBox 3"/>
          <p:cNvSpPr txBox="1"/>
          <p:nvPr/>
        </p:nvSpPr>
        <p:spPr>
          <a:xfrm>
            <a:off x="971600" y="84553"/>
            <a:ext cx="6339830" cy="1077218"/>
          </a:xfrm>
          <a:prstGeom prst="rect">
            <a:avLst/>
          </a:prstGeom>
          <a:noFill/>
        </p:spPr>
        <p:txBody>
          <a:bodyPr wrap="square" rtlCol="0">
            <a:spAutoFit/>
          </a:bodyPr>
          <a:lstStyle/>
          <a:p>
            <a:r>
              <a:rPr lang="en-US" sz="3200" b="1" i="1" u="sng" dirty="0" smtClean="0">
                <a:solidFill>
                  <a:srgbClr val="FF0000"/>
                </a:solidFill>
              </a:rPr>
              <a:t>What are the physical features of a cat?</a:t>
            </a:r>
            <a:endParaRPr lang="en-US" sz="3200" b="1" i="1" u="sng" dirty="0">
              <a:solidFill>
                <a:srgbClr val="FF0000"/>
              </a:solidFill>
            </a:endParaRPr>
          </a:p>
        </p:txBody>
      </p:sp>
    </p:spTree>
    <p:extLst>
      <p:ext uri="{BB962C8B-B14F-4D97-AF65-F5344CB8AC3E}">
        <p14:creationId xmlns:p14="http://schemas.microsoft.com/office/powerpoint/2010/main" val="1920204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bl>
          </a:graphicData>
        </a:graphic>
      </p:graphicFrame>
      <p:sp>
        <p:nvSpPr>
          <p:cNvPr id="10294"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7" name="表格 5"/>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bl>
          </a:graphicData>
        </a:graphic>
      </p:graphicFrame>
      <p:sp>
        <p:nvSpPr>
          <p:cNvPr id="10313"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Filter 1</a:t>
            </a:r>
            <a:endParaRPr lang="zh-TW" altLang="en-US" sz="2400"/>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2" name="矩形 27"/>
          <p:cNvSpPr/>
          <p:nvPr/>
        </p:nvSpPr>
        <p:spPr>
          <a:xfrm>
            <a:off x="19637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318" name="矩形 33"/>
          <p:cNvSpPr>
            <a:spLocks noChangeArrowheads="1"/>
          </p:cNvSpPr>
          <p:nvPr/>
        </p:nvSpPr>
        <p:spPr bwMode="auto">
          <a:xfrm>
            <a:off x="1166813" y="17319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If s</a:t>
            </a:r>
            <a:r>
              <a:rPr lang="zh-TW" altLang="en-US" sz="2400"/>
              <a:t>tride</a:t>
            </a:r>
            <a:r>
              <a:rPr lang="en-US" altLang="zh-TW" sz="2400"/>
              <a:t>=2</a:t>
            </a:r>
            <a:endParaRPr lang="zh-TW" altLang="en-US" sz="2400"/>
          </a:p>
        </p:txBody>
      </p:sp>
    </p:spTree>
    <p:extLst>
      <p:ext uri="{BB962C8B-B14F-4D97-AF65-F5344CB8AC3E}">
        <p14:creationId xmlns:p14="http://schemas.microsoft.com/office/powerpoint/2010/main" val="2499144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bl>
          </a:graphicData>
        </a:graphic>
      </p:graphicFrame>
      <p:sp>
        <p:nvSpPr>
          <p:cNvPr id="11318"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7" name="表格 5"/>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bl>
          </a:graphicData>
        </a:graphic>
      </p:graphicFrame>
      <p:sp>
        <p:nvSpPr>
          <p:cNvPr id="11337"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Filter 1</a:t>
            </a:r>
            <a:endParaRPr lang="zh-TW" altLang="en-US" sz="2400"/>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2" name="橢圓 13"/>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3" name="橢圓 14"/>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4" name="橢圓 15"/>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5" name="橢圓 16"/>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6" name="橢圓 17"/>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7" name="橢圓 18"/>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8" name="橢圓 19"/>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9" name="橢圓 20"/>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0" name="橢圓 21"/>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21" name="橢圓 22"/>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2" name="橢圓 23"/>
          <p:cNvSpPr>
            <a:spLocks noChangeArrowheads="1"/>
          </p:cNvSpPr>
          <p:nvPr/>
        </p:nvSpPr>
        <p:spPr bwMode="auto">
          <a:xfrm>
            <a:off x="4732338" y="525938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3" name="橢圓 24"/>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4" name="橢圓 25"/>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5" name="橢圓 26"/>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6" name="矩形 27"/>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28"/>
          <p:cNvSpPr/>
          <p:nvPr/>
        </p:nvSpPr>
        <p:spPr>
          <a:xfrm>
            <a:off x="1930400" y="240188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29"/>
          <p:cNvSpPr/>
          <p:nvPr/>
        </p:nvSpPr>
        <p:spPr>
          <a:xfrm>
            <a:off x="2433638" y="240506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30"/>
          <p:cNvSpPr/>
          <p:nvPr/>
        </p:nvSpPr>
        <p:spPr>
          <a:xfrm>
            <a:off x="985838" y="2809875"/>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359" name="矩形 33"/>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s</a:t>
            </a:r>
            <a:r>
              <a:rPr lang="zh-TW" altLang="en-US" sz="2400"/>
              <a:t>tride</a:t>
            </a:r>
            <a:r>
              <a:rPr lang="en-US" altLang="zh-TW" sz="2400"/>
              <a:t>=1</a:t>
            </a:r>
            <a:endParaRPr lang="zh-TW" altLang="en-US" sz="2400"/>
          </a:p>
        </p:txBody>
      </p:sp>
      <p:sp>
        <p:nvSpPr>
          <p:cNvPr id="31" name="矩形 31"/>
          <p:cNvSpPr/>
          <p:nvPr/>
        </p:nvSpPr>
        <p:spPr>
          <a:xfrm>
            <a:off x="2433638" y="376713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2" name="矩形 7"/>
          <p:cNvSpPr/>
          <p:nvPr/>
        </p:nvSpPr>
        <p:spPr>
          <a:xfrm>
            <a:off x="5564188" y="4778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矩形 35"/>
          <p:cNvSpPr/>
          <p:nvPr/>
        </p:nvSpPr>
        <p:spPr>
          <a:xfrm>
            <a:off x="6119813" y="936625"/>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 name="矩形 36"/>
          <p:cNvSpPr/>
          <p:nvPr/>
        </p:nvSpPr>
        <p:spPr>
          <a:xfrm>
            <a:off x="6645275" y="14049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5" name="直線接點 9"/>
          <p:cNvCxnSpPr/>
          <p:nvPr/>
        </p:nvCxnSpPr>
        <p:spPr>
          <a:xfrm>
            <a:off x="5564188" y="47783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p:cNvSpPr/>
          <p:nvPr/>
        </p:nvSpPr>
        <p:spPr>
          <a:xfrm>
            <a:off x="4713288" y="27860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7" name="矩形 38"/>
          <p:cNvSpPr/>
          <p:nvPr/>
        </p:nvSpPr>
        <p:spPr>
          <a:xfrm>
            <a:off x="4732338" y="52625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9" name="直線接點 40"/>
          <p:cNvCxnSpPr/>
          <p:nvPr/>
        </p:nvCxnSpPr>
        <p:spPr>
          <a:xfrm>
            <a:off x="928688" y="2425700"/>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p:cNvCxnSpPr/>
          <p:nvPr/>
        </p:nvCxnSpPr>
        <p:spPr>
          <a:xfrm>
            <a:off x="881063" y="376078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974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nodeType="afterGroup">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3" grpId="0" animBg="1"/>
      <p:bldP spid="34"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bl>
          </a:graphicData>
        </a:graphic>
      </p:graphicFrame>
      <p:sp>
        <p:nvSpPr>
          <p:cNvPr id="12342"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6 x 6 image</a:t>
            </a:r>
            <a:endParaRPr lang="zh-TW" altLang="en-US" sz="2400"/>
          </a:p>
        </p:txBody>
      </p:sp>
      <p:sp>
        <p:nvSpPr>
          <p:cNvPr id="7"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8"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9" name="橢圓 13"/>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0" name="橢圓 14"/>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1" name="橢圓 15"/>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2" name="橢圓 16"/>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3" name="橢圓 17"/>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4" name="橢圓 18"/>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5" name="橢圓 19"/>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6" name="橢圓 20"/>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7" name="橢圓 21"/>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8" name="橢圓 22"/>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9" name="橢圓 23"/>
          <p:cNvSpPr>
            <a:spLocks noChangeArrowheads="1"/>
          </p:cNvSpPr>
          <p:nvPr/>
        </p:nvSpPr>
        <p:spPr bwMode="auto">
          <a:xfrm>
            <a:off x="4722813"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0" name="橢圓 24"/>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1" name="橢圓 25"/>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2" name="橢圓 26"/>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graphicFrame>
        <p:nvGraphicFramePr>
          <p:cNvPr id="23" name="表格 34"/>
          <p:cNvGraphicFramePr>
            <a:graphicFrameLocks noGrp="1"/>
          </p:cNvGraphicFramePr>
          <p:nvPr/>
        </p:nvGraphicFramePr>
        <p:xfrm>
          <a:off x="5686425" y="365125"/>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bl>
          </a:graphicData>
        </a:graphic>
      </p:graphicFrame>
      <p:sp>
        <p:nvSpPr>
          <p:cNvPr id="12377" name="文字方塊 35"/>
          <p:cNvSpPr txBox="1">
            <a:spLocks noChangeArrowheads="1"/>
          </p:cNvSpPr>
          <p:nvPr/>
        </p:nvSpPr>
        <p:spPr bwMode="auto">
          <a:xfrm>
            <a:off x="7308850" y="820738"/>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solidFill>
                  <a:srgbClr val="FF0000"/>
                </a:solidFill>
              </a:rPr>
              <a:t>Filter 2</a:t>
            </a:r>
            <a:endParaRPr lang="zh-TW" altLang="en-US" sz="2400">
              <a:solidFill>
                <a:srgbClr val="FF0000"/>
              </a:solidFill>
            </a:endParaRPr>
          </a:p>
        </p:txBody>
      </p:sp>
      <p:sp>
        <p:nvSpPr>
          <p:cNvPr id="25" name="矩形 36"/>
          <p:cNvSpPr/>
          <p:nvPr/>
        </p:nvSpPr>
        <p:spPr>
          <a:xfrm>
            <a:off x="985838" y="23987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 name="矩形 37"/>
          <p:cNvSpPr/>
          <p:nvPr/>
        </p:nvSpPr>
        <p:spPr>
          <a:xfrm>
            <a:off x="1489075"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38"/>
          <p:cNvSpPr/>
          <p:nvPr/>
        </p:nvSpPr>
        <p:spPr>
          <a:xfrm>
            <a:off x="1930400" y="2400300"/>
            <a:ext cx="1417638"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39"/>
          <p:cNvSpPr/>
          <p:nvPr/>
        </p:nvSpPr>
        <p:spPr>
          <a:xfrm>
            <a:off x="2406650"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40"/>
          <p:cNvSpPr/>
          <p:nvPr/>
        </p:nvSpPr>
        <p:spPr>
          <a:xfrm>
            <a:off x="985838" y="2809875"/>
            <a:ext cx="1416050"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0" name="橢圓 41"/>
          <p:cNvSpPr>
            <a:spLocks noChangeArrowheads="1"/>
          </p:cNvSpPr>
          <p:nvPr/>
        </p:nvSpPr>
        <p:spPr bwMode="auto">
          <a:xfrm>
            <a:off x="4905375"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1" name="橢圓 42"/>
          <p:cNvSpPr>
            <a:spLocks noChangeArrowheads="1"/>
          </p:cNvSpPr>
          <p:nvPr/>
        </p:nvSpPr>
        <p:spPr bwMode="auto">
          <a:xfrm>
            <a:off x="5746750"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2" name="橢圓 43"/>
          <p:cNvSpPr>
            <a:spLocks noChangeArrowheads="1"/>
          </p:cNvSpPr>
          <p:nvPr/>
        </p:nvSpPr>
        <p:spPr bwMode="auto">
          <a:xfrm>
            <a:off x="6589713" y="29956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3" name="橢圓 44"/>
          <p:cNvSpPr>
            <a:spLocks noChangeArrowheads="1"/>
          </p:cNvSpPr>
          <p:nvPr/>
        </p:nvSpPr>
        <p:spPr bwMode="auto">
          <a:xfrm>
            <a:off x="7431088"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4" name="橢圓 45"/>
          <p:cNvSpPr>
            <a:spLocks noChangeArrowheads="1"/>
          </p:cNvSpPr>
          <p:nvPr/>
        </p:nvSpPr>
        <p:spPr bwMode="auto">
          <a:xfrm>
            <a:off x="4905375"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5" name="橢圓 46"/>
          <p:cNvSpPr>
            <a:spLocks noChangeArrowheads="1"/>
          </p:cNvSpPr>
          <p:nvPr/>
        </p:nvSpPr>
        <p:spPr bwMode="auto">
          <a:xfrm>
            <a:off x="5746750"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6" name="橢圓 47"/>
          <p:cNvSpPr>
            <a:spLocks noChangeArrowheads="1"/>
          </p:cNvSpPr>
          <p:nvPr/>
        </p:nvSpPr>
        <p:spPr bwMode="auto">
          <a:xfrm>
            <a:off x="6589713" y="37957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37" name="橢圓 48"/>
          <p:cNvSpPr>
            <a:spLocks noChangeArrowheads="1"/>
          </p:cNvSpPr>
          <p:nvPr/>
        </p:nvSpPr>
        <p:spPr bwMode="auto">
          <a:xfrm>
            <a:off x="7431088"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8" name="橢圓 49"/>
          <p:cNvSpPr>
            <a:spLocks noChangeArrowheads="1"/>
          </p:cNvSpPr>
          <p:nvPr/>
        </p:nvSpPr>
        <p:spPr bwMode="auto">
          <a:xfrm>
            <a:off x="4905375"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9" name="橢圓 50"/>
          <p:cNvSpPr>
            <a:spLocks noChangeArrowheads="1"/>
          </p:cNvSpPr>
          <p:nvPr/>
        </p:nvSpPr>
        <p:spPr bwMode="auto">
          <a:xfrm>
            <a:off x="5746750"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0" name="橢圓 51"/>
          <p:cNvSpPr>
            <a:spLocks noChangeArrowheads="1"/>
          </p:cNvSpPr>
          <p:nvPr/>
        </p:nvSpPr>
        <p:spPr bwMode="auto">
          <a:xfrm>
            <a:off x="6589713" y="46545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41" name="橢圓 52"/>
          <p:cNvSpPr>
            <a:spLocks noChangeArrowheads="1"/>
          </p:cNvSpPr>
          <p:nvPr/>
        </p:nvSpPr>
        <p:spPr bwMode="auto">
          <a:xfrm>
            <a:off x="7431088"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2" name="橢圓 53"/>
          <p:cNvSpPr>
            <a:spLocks noChangeArrowheads="1"/>
          </p:cNvSpPr>
          <p:nvPr/>
        </p:nvSpPr>
        <p:spPr bwMode="auto">
          <a:xfrm>
            <a:off x="4905375"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3" name="橢圓 54"/>
          <p:cNvSpPr>
            <a:spLocks noChangeArrowheads="1"/>
          </p:cNvSpPr>
          <p:nvPr/>
        </p:nvSpPr>
        <p:spPr bwMode="auto">
          <a:xfrm>
            <a:off x="5746750"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44" name="橢圓 55"/>
          <p:cNvSpPr>
            <a:spLocks noChangeArrowheads="1"/>
          </p:cNvSpPr>
          <p:nvPr/>
        </p:nvSpPr>
        <p:spPr bwMode="auto">
          <a:xfrm>
            <a:off x="6589713" y="54546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-4</a:t>
            </a:r>
            <a:endParaRPr lang="zh-TW" altLang="en-US" sz="2400" dirty="0">
              <a:solidFill>
                <a:schemeClr val="dk1"/>
              </a:solidFill>
              <a:latin typeface="+mn-lt"/>
              <a:ea typeface="+mn-ea"/>
            </a:endParaRPr>
          </a:p>
        </p:txBody>
      </p:sp>
      <p:sp>
        <p:nvSpPr>
          <p:cNvPr id="45" name="橢圓 56"/>
          <p:cNvSpPr>
            <a:spLocks noChangeArrowheads="1"/>
          </p:cNvSpPr>
          <p:nvPr/>
        </p:nvSpPr>
        <p:spPr bwMode="auto">
          <a:xfrm>
            <a:off x="7431088"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46" name="文字方塊 2"/>
          <p:cNvSpPr txBox="1">
            <a:spLocks noChangeArrowheads="1"/>
          </p:cNvSpPr>
          <p:nvPr/>
        </p:nvSpPr>
        <p:spPr bwMode="auto">
          <a:xfrm>
            <a:off x="4419600" y="20574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800">
                <a:solidFill>
                  <a:srgbClr val="0000FF"/>
                </a:solidFill>
              </a:rPr>
              <a:t>Repeat this for each filter</a:t>
            </a:r>
            <a:endParaRPr lang="zh-TW" altLang="en-US" sz="2800">
              <a:solidFill>
                <a:srgbClr val="0000FF"/>
              </a:solidFill>
            </a:endParaRPr>
          </a:p>
        </p:txBody>
      </p:sp>
      <p:sp>
        <p:nvSpPr>
          <p:cNvPr id="47" name="矩形 57"/>
          <p:cNvSpPr/>
          <p:nvPr/>
        </p:nvSpPr>
        <p:spPr>
          <a:xfrm>
            <a:off x="2416175" y="37830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401" name="矩形 58"/>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s</a:t>
            </a:r>
            <a:r>
              <a:rPr lang="zh-TW" altLang="en-US" sz="2400"/>
              <a:t>tride</a:t>
            </a:r>
            <a:r>
              <a:rPr lang="en-US" altLang="zh-TW" sz="2400"/>
              <a:t>=1</a:t>
            </a:r>
            <a:endParaRPr lang="zh-TW" altLang="en-US" sz="2400"/>
          </a:p>
        </p:txBody>
      </p:sp>
      <p:sp>
        <p:nvSpPr>
          <p:cNvPr id="49" name="文字方塊 59"/>
          <p:cNvSpPr txBox="1">
            <a:spLocks noChangeArrowheads="1"/>
          </p:cNvSpPr>
          <p:nvPr/>
        </p:nvSpPr>
        <p:spPr bwMode="auto">
          <a:xfrm>
            <a:off x="4953000" y="61722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000">
                <a:solidFill>
                  <a:srgbClr val="FF0000"/>
                </a:solidFill>
              </a:rPr>
              <a:t>Two 4 x 4 images</a:t>
            </a:r>
          </a:p>
          <a:p>
            <a:pPr algn="ctr" eaLnBrk="1" hangingPunct="1">
              <a:spcBef>
                <a:spcPct val="0"/>
              </a:spcBef>
              <a:buClrTx/>
              <a:buFontTx/>
              <a:buNone/>
            </a:pPr>
            <a:r>
              <a:rPr lang="en-US" altLang="zh-TW" sz="2000">
                <a:solidFill>
                  <a:srgbClr val="FF0000"/>
                </a:solidFill>
              </a:rPr>
              <a:t>Forming 2 x 4 x 4 matrix</a:t>
            </a:r>
            <a:endParaRPr lang="zh-TW" altLang="en-US" sz="2000">
              <a:solidFill>
                <a:srgbClr val="FF0000"/>
              </a:solidFill>
            </a:endParaRPr>
          </a:p>
        </p:txBody>
      </p:sp>
      <p:sp>
        <p:nvSpPr>
          <p:cNvPr id="50" name="矩形 5"/>
          <p:cNvSpPr/>
          <p:nvPr/>
        </p:nvSpPr>
        <p:spPr>
          <a:xfrm>
            <a:off x="5334000" y="4038600"/>
            <a:ext cx="2320925" cy="973138"/>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TW" sz="2800" dirty="0">
                <a:solidFill>
                  <a:srgbClr val="000000"/>
                </a:solidFill>
              </a:rPr>
              <a:t>Feature</a:t>
            </a:r>
          </a:p>
          <a:p>
            <a:pPr algn="ctr">
              <a:defRPr/>
            </a:pPr>
            <a:r>
              <a:rPr lang="en-US" altLang="zh-TW" sz="2800" dirty="0">
                <a:solidFill>
                  <a:srgbClr val="000000"/>
                </a:solidFill>
              </a:rPr>
              <a:t>Map</a:t>
            </a:r>
            <a:endParaRPr lang="zh-TW" altLang="en-US" sz="2800" dirty="0">
              <a:solidFill>
                <a:srgbClr val="000000"/>
              </a:solidFill>
            </a:endParaRPr>
          </a:p>
        </p:txBody>
      </p:sp>
    </p:spTree>
    <p:extLst>
      <p:ext uri="{BB962C8B-B14F-4D97-AF65-F5344CB8AC3E}">
        <p14:creationId xmlns:p14="http://schemas.microsoft.com/office/powerpoint/2010/main" val="3466873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49" grpId="0"/>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1005780" y="44624"/>
            <a:ext cx="7886700" cy="1325563"/>
          </a:xfrm>
        </p:spPr>
        <p:txBody>
          <a:bodyPr>
            <a:normAutofit/>
          </a:bodyPr>
          <a:lstStyle/>
          <a:p>
            <a:r>
              <a:rPr lang="en-US" altLang="zh-TW" sz="3200" dirty="0" smtClean="0">
                <a:solidFill>
                  <a:srgbClr val="FF0000"/>
                </a:solidFill>
                <a:effectLst/>
                <a:ea typeface="ＭＳ Ｐゴシック" pitchFamily="34" charset="-128"/>
              </a:rPr>
              <a:t>Color image: RGB 3 channels</a:t>
            </a:r>
            <a:endParaRPr lang="zh-TW" altLang="en-US" sz="3200" dirty="0" smtClean="0">
              <a:solidFill>
                <a:srgbClr val="FF0000"/>
              </a:solidFill>
              <a:effectLst/>
              <a:ea typeface="ＭＳ Ｐゴシック" pitchFamily="34" charset="-128"/>
            </a:endParaRPr>
          </a:p>
        </p:txBody>
      </p:sp>
      <p:graphicFrame>
        <p:nvGraphicFramePr>
          <p:cNvPr id="6" name="內容版面配置區 3"/>
          <p:cNvGraphicFramePr>
            <a:graphicFrameLocks/>
          </p:cNvGraphicFramePr>
          <p:nvPr/>
        </p:nvGraphicFramePr>
        <p:xfrm>
          <a:off x="4954588" y="3441700"/>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407359">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bl>
          </a:graphicData>
        </a:graphic>
      </p:graphicFrame>
      <p:graphicFrame>
        <p:nvGraphicFramePr>
          <p:cNvPr id="7" name="內容版面配置區 3"/>
          <p:cNvGraphicFramePr>
            <a:graphicFrameLocks/>
          </p:cNvGraphicFramePr>
          <p:nvPr/>
        </p:nvGraphicFramePr>
        <p:xfrm>
          <a:off x="5118100" y="3648075"/>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bl>
          </a:graphicData>
        </a:graphic>
      </p:graphicFrame>
      <p:graphicFrame>
        <p:nvGraphicFramePr>
          <p:cNvPr id="8" name="內容版面配置區 3"/>
          <p:cNvGraphicFramePr>
            <a:graphicFrameLocks/>
          </p:cNvGraphicFramePr>
          <p:nvPr/>
        </p:nvGraphicFramePr>
        <p:xfrm>
          <a:off x="5324475" y="3849688"/>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507769">
                  <a:extLst>
                    <a:ext uri="{9D8B030D-6E8A-4147-A177-3AD203B41FA5}"/>
                  </a:extLst>
                </a:gridCol>
                <a:gridCol w="450023">
                  <a:extLst>
                    <a:ext uri="{9D8B030D-6E8A-4147-A177-3AD203B41FA5}"/>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extLst>
              </a:tr>
            </a:tbl>
          </a:graphicData>
        </a:graphic>
      </p:graphicFrame>
      <p:graphicFrame>
        <p:nvGraphicFramePr>
          <p:cNvPr id="9" name="表格 8"/>
          <p:cNvGraphicFramePr>
            <a:graphicFrameLocks noGrp="1"/>
          </p:cNvGraphicFramePr>
          <p:nvPr/>
        </p:nvGraphicFramePr>
        <p:xfrm>
          <a:off x="2967038" y="1614488"/>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bl>
          </a:graphicData>
        </a:graphic>
      </p:graphicFrame>
      <p:sp>
        <p:nvSpPr>
          <p:cNvPr id="10" name="文字方塊 9"/>
          <p:cNvSpPr txBox="1">
            <a:spLocks noChangeArrowheads="1"/>
          </p:cNvSpPr>
          <p:nvPr/>
        </p:nvSpPr>
        <p:spPr bwMode="auto">
          <a:xfrm>
            <a:off x="4676775" y="23415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Filter 1</a:t>
            </a:r>
            <a:endParaRPr lang="zh-TW" altLang="en-US" sz="2400"/>
          </a:p>
        </p:txBody>
      </p:sp>
      <p:graphicFrame>
        <p:nvGraphicFramePr>
          <p:cNvPr id="11" name="表格 10"/>
          <p:cNvGraphicFramePr>
            <a:graphicFrameLocks noGrp="1"/>
          </p:cNvGraphicFramePr>
          <p:nvPr/>
        </p:nvGraphicFramePr>
        <p:xfrm>
          <a:off x="5972175" y="1573213"/>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bl>
          </a:graphicData>
        </a:graphic>
      </p:graphicFrame>
      <p:sp>
        <p:nvSpPr>
          <p:cNvPr id="12" name="文字方塊 11"/>
          <p:cNvSpPr txBox="1">
            <a:spLocks noChangeArrowheads="1"/>
          </p:cNvSpPr>
          <p:nvPr/>
        </p:nvSpPr>
        <p:spPr bwMode="auto">
          <a:xfrm>
            <a:off x="7680325" y="2301875"/>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Filter 2</a:t>
            </a:r>
            <a:endParaRPr lang="zh-TW" altLang="en-US" sz="2400"/>
          </a:p>
        </p:txBody>
      </p:sp>
      <p:graphicFrame>
        <p:nvGraphicFramePr>
          <p:cNvPr id="13" name="表格 12"/>
          <p:cNvGraphicFramePr>
            <a:graphicFrameLocks noGrp="1"/>
          </p:cNvGraphicFramePr>
          <p:nvPr/>
        </p:nvGraphicFramePr>
        <p:xfrm>
          <a:off x="3119438" y="1766888"/>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bl>
          </a:graphicData>
        </a:graphic>
      </p:graphicFrame>
      <p:graphicFrame>
        <p:nvGraphicFramePr>
          <p:cNvPr id="14" name="表格 13"/>
          <p:cNvGraphicFramePr>
            <a:graphicFrameLocks noGrp="1"/>
          </p:cNvGraphicFramePr>
          <p:nvPr/>
        </p:nvGraphicFramePr>
        <p:xfrm>
          <a:off x="3271838" y="1882775"/>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bl>
          </a:graphicData>
        </a:graphic>
      </p:graphicFrame>
      <p:graphicFrame>
        <p:nvGraphicFramePr>
          <p:cNvPr id="15" name="表格 14"/>
          <p:cNvGraphicFramePr>
            <a:graphicFrameLocks noGrp="1"/>
          </p:cNvGraphicFramePr>
          <p:nvPr/>
        </p:nvGraphicFramePr>
        <p:xfrm>
          <a:off x="6124575" y="1708150"/>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bl>
          </a:graphicData>
        </a:graphic>
      </p:graphicFrame>
      <p:graphicFrame>
        <p:nvGraphicFramePr>
          <p:cNvPr id="16" name="表格 15"/>
          <p:cNvGraphicFramePr>
            <a:graphicFrameLocks noGrp="1"/>
          </p:cNvGraphicFramePr>
          <p:nvPr/>
        </p:nvGraphicFramePr>
        <p:xfrm>
          <a:off x="6276975" y="1860550"/>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bl>
          </a:graphicData>
        </a:graphic>
      </p:graphicFrame>
      <p:sp>
        <p:nvSpPr>
          <p:cNvPr id="17" name="向右箭號 4"/>
          <p:cNvSpPr/>
          <p:nvPr/>
        </p:nvSpPr>
        <p:spPr>
          <a:xfrm>
            <a:off x="4295775" y="4379913"/>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 name="群組 17"/>
          <p:cNvGrpSpPr>
            <a:grpSpLocks/>
          </p:cNvGrpSpPr>
          <p:nvPr/>
        </p:nvGrpSpPr>
        <p:grpSpPr bwMode="auto">
          <a:xfrm>
            <a:off x="251520" y="3059113"/>
            <a:ext cx="3927475" cy="3630612"/>
            <a:chOff x="353684" y="3059766"/>
            <a:chExt cx="3927508" cy="3629534"/>
          </a:xfrm>
        </p:grpSpPr>
        <p:pic>
          <p:nvPicPr>
            <p:cNvPr id="13580"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81" name="文字方塊 16"/>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Color image</a:t>
              </a:r>
              <a:endParaRPr lang="zh-TW" altLang="en-US" sz="2400"/>
            </a:p>
          </p:txBody>
        </p:sp>
      </p:grpSp>
    </p:spTree>
    <p:extLst>
      <p:ext uri="{BB962C8B-B14F-4D97-AF65-F5344CB8AC3E}">
        <p14:creationId xmlns:p14="http://schemas.microsoft.com/office/powerpoint/2010/main" val="2652642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1450975" y="1289050"/>
          <a:ext cx="1804986" cy="1724028"/>
        </p:xfrm>
        <a:graphic>
          <a:graphicData uri="http://schemas.openxmlformats.org/drawingml/2006/table">
            <a:tbl>
              <a:tblPr firstRow="1" bandRow="1">
                <a:tableStyleId>{5940675A-B579-460E-94D1-54222C63F5DA}</a:tableStyleId>
              </a:tblPr>
              <a:tblGrid>
                <a:gridCol w="300831">
                  <a:extLst>
                    <a:ext uri="{9D8B030D-6E8A-4147-A177-3AD203B41FA5}"/>
                  </a:extLst>
                </a:gridCol>
                <a:gridCol w="300831">
                  <a:extLst>
                    <a:ext uri="{9D8B030D-6E8A-4147-A177-3AD203B41FA5}"/>
                  </a:extLst>
                </a:gridCol>
                <a:gridCol w="300831">
                  <a:extLst>
                    <a:ext uri="{9D8B030D-6E8A-4147-A177-3AD203B41FA5}"/>
                  </a:extLst>
                </a:gridCol>
                <a:gridCol w="300831">
                  <a:extLst>
                    <a:ext uri="{9D8B030D-6E8A-4147-A177-3AD203B41FA5}"/>
                  </a:extLst>
                </a:gridCol>
                <a:gridCol w="300831">
                  <a:extLst>
                    <a:ext uri="{9D8B030D-6E8A-4147-A177-3AD203B41FA5}"/>
                  </a:extLst>
                </a:gridCol>
                <a:gridCol w="300831">
                  <a:extLst>
                    <a:ext uri="{9D8B030D-6E8A-4147-A177-3AD203B41FA5}"/>
                  </a:extLst>
                </a:gridCol>
              </a:tblGrid>
              <a:tr h="287338">
                <a:tc>
                  <a:txBody>
                    <a:bodyPr/>
                    <a:lstStyle/>
                    <a:p>
                      <a:pPr algn="ctr"/>
                      <a:r>
                        <a:rPr lang="en-US" altLang="zh-TW" sz="1500" dirty="0">
                          <a:solidFill>
                            <a:srgbClr val="0000FF"/>
                          </a:solidFill>
                        </a:rPr>
                        <a:t>1</a:t>
                      </a: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extLst>
                  <a:ext uri="{0D108BD9-81ED-4DB2-BD59-A6C34878D82A}"/>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extLst>
              </a:tr>
              <a:tr h="287338">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extLst>
              </a:tr>
            </a:tbl>
          </a:graphicData>
        </a:graphic>
      </p:graphicFrame>
      <p:sp>
        <p:nvSpPr>
          <p:cNvPr id="14389" name="文字方塊 4"/>
          <p:cNvSpPr txBox="1">
            <a:spLocks noChangeArrowheads="1"/>
          </p:cNvSpPr>
          <p:nvPr/>
        </p:nvSpPr>
        <p:spPr bwMode="auto">
          <a:xfrm>
            <a:off x="1730375" y="3013075"/>
            <a:ext cx="1246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image</a:t>
            </a:r>
            <a:endParaRPr lang="zh-TW" altLang="en-US" sz="2400"/>
          </a:p>
        </p:txBody>
      </p:sp>
      <p:pic>
        <p:nvPicPr>
          <p:cNvPr id="14390" name="圖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2463" y="1312863"/>
            <a:ext cx="19161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向右箭號 62"/>
          <p:cNvSpPr/>
          <p:nvPr/>
        </p:nvSpPr>
        <p:spPr>
          <a:xfrm>
            <a:off x="3673475" y="2151063"/>
            <a:ext cx="1881188"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4392" name="文字方塊 7"/>
          <p:cNvSpPr txBox="1">
            <a:spLocks noChangeArrowheads="1"/>
          </p:cNvSpPr>
          <p:nvPr/>
        </p:nvSpPr>
        <p:spPr bwMode="auto">
          <a:xfrm>
            <a:off x="3657600" y="27432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convolution</a:t>
            </a:r>
            <a:endParaRPr lang="zh-TW" altLang="en-US" sz="2400"/>
          </a:p>
        </p:txBody>
      </p:sp>
      <p:graphicFrame>
        <p:nvGraphicFramePr>
          <p:cNvPr id="9" name="表格 8"/>
          <p:cNvGraphicFramePr>
            <a:graphicFrameLocks noGrp="1"/>
          </p:cNvGraphicFramePr>
          <p:nvPr/>
        </p:nvGraphicFramePr>
        <p:xfrm>
          <a:off x="4586288" y="1268413"/>
          <a:ext cx="963612" cy="814386"/>
        </p:xfrm>
        <a:graphic>
          <a:graphicData uri="http://schemas.openxmlformats.org/drawingml/2006/table">
            <a:tbl>
              <a:tblPr firstRow="1" bandRow="1">
                <a:tableStyleId>{5940675A-B579-460E-94D1-54222C63F5DA}</a:tableStyleId>
              </a:tblPr>
              <a:tblGrid>
                <a:gridCol w="321204">
                  <a:extLst>
                    <a:ext uri="{9D8B030D-6E8A-4147-A177-3AD203B41FA5}"/>
                  </a:extLst>
                </a:gridCol>
                <a:gridCol w="321204">
                  <a:extLst>
                    <a:ext uri="{9D8B030D-6E8A-4147-A177-3AD203B41FA5}"/>
                  </a:extLst>
                </a:gridCol>
                <a:gridCol w="321204">
                  <a:extLst>
                    <a:ext uri="{9D8B030D-6E8A-4147-A177-3AD203B41FA5}"/>
                  </a:extLst>
                </a:gridCol>
              </a:tblGrid>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extLst>
              </a:tr>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extLst>
              </a:tr>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extLst>
              </a:tr>
            </a:tbl>
          </a:graphicData>
        </a:graphic>
      </p:graphicFrame>
      <p:graphicFrame>
        <p:nvGraphicFramePr>
          <p:cNvPr id="10" name="表格 9"/>
          <p:cNvGraphicFramePr>
            <a:graphicFrameLocks noGrp="1"/>
          </p:cNvGraphicFramePr>
          <p:nvPr/>
        </p:nvGraphicFramePr>
        <p:xfrm>
          <a:off x="3503613" y="1273175"/>
          <a:ext cx="947736" cy="801687"/>
        </p:xfrm>
        <a:graphic>
          <a:graphicData uri="http://schemas.openxmlformats.org/drawingml/2006/table">
            <a:tbl>
              <a:tblPr firstRow="1" bandRow="1">
                <a:tableStyleId>{5940675A-B579-460E-94D1-54222C63F5DA}</a:tableStyleId>
              </a:tblPr>
              <a:tblGrid>
                <a:gridCol w="315912">
                  <a:extLst>
                    <a:ext uri="{9D8B030D-6E8A-4147-A177-3AD203B41FA5}"/>
                  </a:extLst>
                </a:gridCol>
                <a:gridCol w="315912">
                  <a:extLst>
                    <a:ext uri="{9D8B030D-6E8A-4147-A177-3AD203B41FA5}"/>
                  </a:extLst>
                </a:gridCol>
                <a:gridCol w="315912">
                  <a:extLst>
                    <a:ext uri="{9D8B030D-6E8A-4147-A177-3AD203B41FA5}"/>
                  </a:extLst>
                </a:gridCol>
              </a:tblGrid>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extLst>
              </a:tr>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extLst>
              </a:tr>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extLst>
              </a:tr>
            </a:tbl>
          </a:graphicData>
        </a:graphic>
      </p:graphicFrame>
      <p:sp>
        <p:nvSpPr>
          <p:cNvPr id="11" name="矩形 11"/>
          <p:cNvSpPr/>
          <p:nvPr/>
        </p:nvSpPr>
        <p:spPr>
          <a:xfrm>
            <a:off x="1041400" y="1046163"/>
            <a:ext cx="7089775" cy="2603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矩形 39"/>
          <p:cNvSpPr>
            <a:spLocks noChangeArrowheads="1"/>
          </p:cNvSpPr>
          <p:nvPr/>
        </p:nvSpPr>
        <p:spPr bwMode="auto">
          <a:xfrm>
            <a:off x="5272088" y="3898900"/>
            <a:ext cx="498475" cy="2624138"/>
          </a:xfrm>
          <a:prstGeom prst="rect">
            <a:avLst/>
          </a:prstGeom>
          <a:solidFill>
            <a:srgbClr val="D9D9D9"/>
          </a:solidFill>
          <a:ln w="9525">
            <a:noFill/>
            <a:miter lim="800000"/>
            <a:headEnd/>
            <a:tailEnd/>
          </a:ln>
          <a:effectLst>
            <a:outerShdw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13" name="矩形 40"/>
          <p:cNvSpPr>
            <a:spLocks noChangeArrowheads="1"/>
          </p:cNvSpPr>
          <p:nvPr/>
        </p:nvSpPr>
        <p:spPr bwMode="auto">
          <a:xfrm>
            <a:off x="5340350" y="4616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14" name="矩形 41"/>
          <p:cNvSpPr>
            <a:spLocks noChangeArrowheads="1"/>
          </p:cNvSpPr>
          <p:nvPr/>
        </p:nvSpPr>
        <p:spPr bwMode="auto">
          <a:xfrm>
            <a:off x="5346700" y="40449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graphicFrame>
        <p:nvGraphicFramePr>
          <p:cNvPr id="14433" name="Object 12"/>
          <p:cNvGraphicFramePr>
            <a:graphicFrameLocks noChangeAspect="1"/>
          </p:cNvGraphicFramePr>
          <p:nvPr/>
        </p:nvGraphicFramePr>
        <p:xfrm>
          <a:off x="5359400" y="3949700"/>
          <a:ext cx="325438" cy="461963"/>
        </p:xfrm>
        <a:graphic>
          <a:graphicData uri="http://schemas.openxmlformats.org/presentationml/2006/ole">
            <mc:AlternateContent xmlns:mc="http://schemas.openxmlformats.org/markup-compatibility/2006">
              <mc:Choice xmlns:v="urn:schemas-microsoft-com:vml" Requires="v">
                <p:oleObj spid="_x0000_s1167" name="方程式" r:id="rId4" imgW="3505200" imgH="4978400" progId="Equation.3">
                  <p:embed/>
                </p:oleObj>
              </mc:Choice>
              <mc:Fallback>
                <p:oleObj name="方程式" r:id="rId4" imgW="3505200" imgH="4978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9400" y="3949700"/>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34" name="Object 12"/>
          <p:cNvGraphicFramePr>
            <a:graphicFrameLocks noChangeAspect="1"/>
          </p:cNvGraphicFramePr>
          <p:nvPr/>
        </p:nvGraphicFramePr>
        <p:xfrm>
          <a:off x="5364163" y="4533900"/>
          <a:ext cx="352425" cy="461963"/>
        </p:xfrm>
        <a:graphic>
          <a:graphicData uri="http://schemas.openxmlformats.org/presentationml/2006/ole">
            <mc:AlternateContent xmlns:mc="http://schemas.openxmlformats.org/markup-compatibility/2006">
              <mc:Choice xmlns:v="urn:schemas-microsoft-com:vml" Requires="v">
                <p:oleObj spid="_x0000_s1168" name="方程式" r:id="rId6" imgW="3797300" imgH="4978400" progId="Equation.3">
                  <p:embed/>
                </p:oleObj>
              </mc:Choice>
              <mc:Fallback>
                <p:oleObj name="方程式" r:id="rId6" imgW="3797300" imgH="4978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4533900"/>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44"/>
          <p:cNvSpPr>
            <a:spLocks noChangeArrowheads="1"/>
          </p:cNvSpPr>
          <p:nvPr/>
        </p:nvSpPr>
        <p:spPr bwMode="auto">
          <a:xfrm>
            <a:off x="6826250" y="3870325"/>
            <a:ext cx="746125" cy="2676525"/>
          </a:xfrm>
          <a:prstGeom prst="rect">
            <a:avLst/>
          </a:prstGeom>
          <a:solidFill>
            <a:srgbClr val="D9D9D9"/>
          </a:solidFill>
          <a:ln w="9525">
            <a:noFill/>
            <a:miter lim="800000"/>
            <a:headEnd/>
            <a:tailEnd/>
          </a:ln>
          <a:effectLst>
            <a:outerShdw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18" name="橢圓 45"/>
          <p:cNvSpPr>
            <a:spLocks noChangeArrowheads="1"/>
          </p:cNvSpPr>
          <p:nvPr/>
        </p:nvSpPr>
        <p:spPr bwMode="auto">
          <a:xfrm>
            <a:off x="6934200" y="3886200"/>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19" name="橢圓 46"/>
          <p:cNvSpPr>
            <a:spLocks noChangeArrowheads="1"/>
          </p:cNvSpPr>
          <p:nvPr/>
        </p:nvSpPr>
        <p:spPr bwMode="auto">
          <a:xfrm>
            <a:off x="6926263" y="4660900"/>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20" name="橢圓 47"/>
          <p:cNvSpPr>
            <a:spLocks noChangeArrowheads="1"/>
          </p:cNvSpPr>
          <p:nvPr/>
        </p:nvSpPr>
        <p:spPr bwMode="auto">
          <a:xfrm>
            <a:off x="6913563" y="5888038"/>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14439" name="文字方塊 48"/>
          <p:cNvSpPr txBox="1">
            <a:spLocks noChangeArrowheads="1"/>
          </p:cNvSpPr>
          <p:nvPr/>
        </p:nvSpPr>
        <p:spPr bwMode="auto">
          <a:xfrm rot="5400000">
            <a:off x="6911976" y="5310187"/>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800"/>
              <a:t>……</a:t>
            </a:r>
            <a:endParaRPr lang="zh-TW" altLang="en-US" sz="2800"/>
          </a:p>
        </p:txBody>
      </p:sp>
      <p:sp>
        <p:nvSpPr>
          <p:cNvPr id="22" name="矩形 49"/>
          <p:cNvSpPr>
            <a:spLocks noChangeArrowheads="1"/>
          </p:cNvSpPr>
          <p:nvPr/>
        </p:nvSpPr>
        <p:spPr bwMode="auto">
          <a:xfrm>
            <a:off x="5349875" y="6013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graphicFrame>
        <p:nvGraphicFramePr>
          <p:cNvPr id="14441" name="Object 12"/>
          <p:cNvGraphicFramePr>
            <a:graphicFrameLocks noChangeAspect="1"/>
          </p:cNvGraphicFramePr>
          <p:nvPr/>
        </p:nvGraphicFramePr>
        <p:xfrm>
          <a:off x="5319713" y="5918200"/>
          <a:ext cx="461962" cy="488950"/>
        </p:xfrm>
        <a:graphic>
          <a:graphicData uri="http://schemas.openxmlformats.org/presentationml/2006/ole">
            <mc:AlternateContent xmlns:mc="http://schemas.openxmlformats.org/markup-compatibility/2006">
              <mc:Choice xmlns:v="urn:schemas-microsoft-com:vml" Requires="v">
                <p:oleObj spid="_x0000_s1169" name="方程式" r:id="rId8" imgW="4978400" imgH="5270500" progId="Equation.3">
                  <p:embed/>
                </p:oleObj>
              </mc:Choice>
              <mc:Fallback>
                <p:oleObj name="方程式" r:id="rId8" imgW="4978400" imgH="5270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9713" y="5918200"/>
                        <a:ext cx="4619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42" name="文字方塊 51"/>
          <p:cNvSpPr txBox="1">
            <a:spLocks noChangeArrowheads="1"/>
          </p:cNvSpPr>
          <p:nvPr/>
        </p:nvSpPr>
        <p:spPr bwMode="auto">
          <a:xfrm rot="5400000">
            <a:off x="5241132" y="5260181"/>
            <a:ext cx="768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800"/>
              <a:t>……</a:t>
            </a:r>
            <a:endParaRPr lang="zh-TW" altLang="en-US" sz="2800"/>
          </a:p>
        </p:txBody>
      </p:sp>
      <p:cxnSp>
        <p:nvCxnSpPr>
          <p:cNvPr id="25" name="直線單箭頭接點 52"/>
          <p:cNvCxnSpPr>
            <a:endCxn id="18" idx="2"/>
          </p:cNvCxnSpPr>
          <p:nvPr/>
        </p:nvCxnSpPr>
        <p:spPr>
          <a:xfrm flipV="1">
            <a:off x="5695950" y="4173538"/>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53"/>
          <p:cNvCxnSpPr>
            <a:stCxn id="14" idx="3"/>
            <a:endCxn id="19" idx="2"/>
          </p:cNvCxnSpPr>
          <p:nvPr/>
        </p:nvCxnSpPr>
        <p:spPr>
          <a:xfrm>
            <a:off x="5689600" y="4216400"/>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54"/>
          <p:cNvCxnSpPr>
            <a:stCxn id="14" idx="3"/>
            <a:endCxn id="20" idx="2"/>
          </p:cNvCxnSpPr>
          <p:nvPr/>
        </p:nvCxnSpPr>
        <p:spPr>
          <a:xfrm>
            <a:off x="5689600" y="4216400"/>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5"/>
          <p:cNvCxnSpPr>
            <a:endCxn id="18" idx="2"/>
          </p:cNvCxnSpPr>
          <p:nvPr/>
        </p:nvCxnSpPr>
        <p:spPr>
          <a:xfrm flipV="1">
            <a:off x="5727700" y="4173538"/>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6"/>
          <p:cNvCxnSpPr>
            <a:stCxn id="13" idx="3"/>
            <a:endCxn id="19" idx="2"/>
          </p:cNvCxnSpPr>
          <p:nvPr/>
        </p:nvCxnSpPr>
        <p:spPr>
          <a:xfrm>
            <a:off x="5683250" y="4787900"/>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7"/>
          <p:cNvCxnSpPr>
            <a:stCxn id="13" idx="3"/>
            <a:endCxn id="20" idx="2"/>
          </p:cNvCxnSpPr>
          <p:nvPr/>
        </p:nvCxnSpPr>
        <p:spPr>
          <a:xfrm>
            <a:off x="5683250" y="4787900"/>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8"/>
          <p:cNvCxnSpPr>
            <a:endCxn id="18" idx="2"/>
          </p:cNvCxnSpPr>
          <p:nvPr/>
        </p:nvCxnSpPr>
        <p:spPr>
          <a:xfrm flipV="1">
            <a:off x="5792788" y="4173538"/>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9"/>
          <p:cNvCxnSpPr>
            <a:endCxn id="19" idx="2"/>
          </p:cNvCxnSpPr>
          <p:nvPr/>
        </p:nvCxnSpPr>
        <p:spPr>
          <a:xfrm flipV="1">
            <a:off x="5781675" y="4946650"/>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60"/>
          <p:cNvCxnSpPr>
            <a:endCxn id="20" idx="2"/>
          </p:cNvCxnSpPr>
          <p:nvPr/>
        </p:nvCxnSpPr>
        <p:spPr>
          <a:xfrm>
            <a:off x="5781675" y="6162675"/>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內容版面配置區 3"/>
          <p:cNvGraphicFramePr>
            <a:graphicFrameLocks/>
          </p:cNvGraphicFramePr>
          <p:nvPr/>
        </p:nvGraphicFramePr>
        <p:xfrm>
          <a:off x="3332163" y="4275138"/>
          <a:ext cx="1804986" cy="1722438"/>
        </p:xfrm>
        <a:graphic>
          <a:graphicData uri="http://schemas.openxmlformats.org/drawingml/2006/table">
            <a:tbl>
              <a:tblPr firstRow="1" bandRow="1">
                <a:tableStyleId>{5940675A-B579-460E-94D1-54222C63F5DA}</a:tableStyleId>
              </a:tblPr>
              <a:tblGrid>
                <a:gridCol w="300831">
                  <a:extLst>
                    <a:ext uri="{9D8B030D-6E8A-4147-A177-3AD203B41FA5}"/>
                  </a:extLst>
                </a:gridCol>
                <a:gridCol w="300831">
                  <a:extLst>
                    <a:ext uri="{9D8B030D-6E8A-4147-A177-3AD203B41FA5}"/>
                  </a:extLst>
                </a:gridCol>
                <a:gridCol w="300831">
                  <a:extLst>
                    <a:ext uri="{9D8B030D-6E8A-4147-A177-3AD203B41FA5}"/>
                  </a:extLst>
                </a:gridCol>
                <a:gridCol w="300831">
                  <a:extLst>
                    <a:ext uri="{9D8B030D-6E8A-4147-A177-3AD203B41FA5}"/>
                  </a:extLst>
                </a:gridCol>
                <a:gridCol w="300831">
                  <a:extLst>
                    <a:ext uri="{9D8B030D-6E8A-4147-A177-3AD203B41FA5}"/>
                  </a:extLst>
                </a:gridCol>
                <a:gridCol w="300831">
                  <a:extLst>
                    <a:ext uri="{9D8B030D-6E8A-4147-A177-3AD203B41FA5}"/>
                  </a:extLst>
                </a:gridCol>
              </a:tblGrid>
              <a:tr h="287073">
                <a:tc>
                  <a:txBody>
                    <a:bodyPr/>
                    <a:lstStyle/>
                    <a:p>
                      <a:pPr algn="ctr"/>
                      <a:r>
                        <a:rPr lang="en-US" altLang="zh-TW" sz="1500" dirty="0">
                          <a:solidFill>
                            <a:srgbClr val="0000FF"/>
                          </a:solidFill>
                        </a:rPr>
                        <a:t>1</a:t>
                      </a: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extLst>
                  <a:ext uri="{0D108BD9-81ED-4DB2-BD59-A6C34878D82A}"/>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extLst>
              </a:tr>
              <a:tr h="287073">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extLst>
              </a:tr>
            </a:tbl>
          </a:graphicData>
        </a:graphic>
      </p:graphicFrame>
      <p:sp>
        <p:nvSpPr>
          <p:cNvPr id="14503" name="矩形 68"/>
          <p:cNvSpPr>
            <a:spLocks noChangeArrowheads="1"/>
          </p:cNvSpPr>
          <p:nvPr/>
        </p:nvSpPr>
        <p:spPr bwMode="auto">
          <a:xfrm>
            <a:off x="1021432" y="150813"/>
            <a:ext cx="66461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b="1" i="1" u="sng" dirty="0">
                <a:solidFill>
                  <a:srgbClr val="FFC000"/>
                </a:solidFill>
              </a:rPr>
              <a:t>Convolution </a:t>
            </a:r>
            <a:r>
              <a:rPr lang="en-US" altLang="zh-TW" b="1" i="1" u="sng" dirty="0" err="1">
                <a:solidFill>
                  <a:srgbClr val="FFC000"/>
                </a:solidFill>
              </a:rPr>
              <a:t>v.s</a:t>
            </a:r>
            <a:r>
              <a:rPr lang="en-US" altLang="zh-TW" b="1" i="1" u="sng" dirty="0">
                <a:solidFill>
                  <a:srgbClr val="FFC000"/>
                </a:solidFill>
              </a:rPr>
              <a:t>. Fully Connected</a:t>
            </a:r>
            <a:endParaRPr lang="zh-TW" altLang="en-US" b="1" i="1" u="sng" dirty="0">
              <a:solidFill>
                <a:srgbClr val="FFC000"/>
              </a:solidFill>
            </a:endParaRPr>
          </a:p>
        </p:txBody>
      </p:sp>
      <p:sp>
        <p:nvSpPr>
          <p:cNvPr id="14504" name="文字方塊 69"/>
          <p:cNvSpPr txBox="1">
            <a:spLocks noChangeArrowheads="1"/>
          </p:cNvSpPr>
          <p:nvPr/>
        </p:nvSpPr>
        <p:spPr bwMode="auto">
          <a:xfrm>
            <a:off x="1476375" y="4687888"/>
            <a:ext cx="19367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800"/>
              <a:t>Fully-connected</a:t>
            </a:r>
            <a:endParaRPr lang="zh-TW" altLang="en-US" sz="2800"/>
          </a:p>
        </p:txBody>
      </p:sp>
      <p:sp>
        <p:nvSpPr>
          <p:cNvPr id="37" name="矩形 71"/>
          <p:cNvSpPr/>
          <p:nvPr/>
        </p:nvSpPr>
        <p:spPr>
          <a:xfrm>
            <a:off x="6732588" y="3797300"/>
            <a:ext cx="915987" cy="27495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8" name="矩形 72"/>
          <p:cNvSpPr/>
          <p:nvPr/>
        </p:nvSpPr>
        <p:spPr>
          <a:xfrm>
            <a:off x="5667375" y="1233488"/>
            <a:ext cx="2084388" cy="205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405614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400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a:t>0</a:t>
                      </a:r>
                      <a:endParaRPr lang="zh-TW" altLang="en-US" sz="2400" dirty="0"/>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bl>
          </a:graphicData>
        </a:graphic>
      </p:graphicFrame>
      <p:sp>
        <p:nvSpPr>
          <p:cNvPr id="15413" name="文字方塊 4"/>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6" name="表格 5"/>
          <p:cNvGraphicFramePr>
            <a:graphicFrameLocks noGrp="1"/>
          </p:cNvGraphicFramePr>
          <p:nvPr/>
        </p:nvGraphicFramePr>
        <p:xfrm>
          <a:off x="400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bl>
          </a:graphicData>
        </a:graphic>
      </p:graphicFrame>
      <p:sp>
        <p:nvSpPr>
          <p:cNvPr id="7" name="文字方塊 6"/>
          <p:cNvSpPr txBox="1">
            <a:spLocks noChangeArrowheads="1"/>
          </p:cNvSpPr>
          <p:nvPr/>
        </p:nvSpPr>
        <p:spPr bwMode="auto">
          <a:xfrm>
            <a:off x="1846263" y="2365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Filter 1</a:t>
            </a:r>
            <a:endParaRPr lang="zh-TW" altLang="en-US" sz="2400"/>
          </a:p>
        </p:txBody>
      </p:sp>
      <p:sp>
        <p:nvSpPr>
          <p:cNvPr id="8" name="矩形 7"/>
          <p:cNvSpPr/>
          <p:nvPr/>
        </p:nvSpPr>
        <p:spPr>
          <a:xfrm>
            <a:off x="400050" y="184943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9" name="圖片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1196975"/>
            <a:ext cx="2239963" cy="2227263"/>
          </a:xfrm>
          <a:prstGeom prst="rect">
            <a:avLst/>
          </a:prstGeom>
          <a:noFill/>
          <a:ln w="38100" cap="sq">
            <a:solidFill>
              <a:srgbClr val="000000"/>
            </a:solidFill>
            <a:miter lim="800000"/>
            <a:headEnd/>
            <a:tailEnd/>
          </a:ln>
          <a:effectLst>
            <a:outerShdw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cxnSp>
        <p:nvCxnSpPr>
          <p:cNvPr id="10" name="直線單箭頭接點 33"/>
          <p:cNvCxnSpPr/>
          <p:nvPr/>
        </p:nvCxnSpPr>
        <p:spPr>
          <a:xfrm>
            <a:off x="2022475" y="838200"/>
            <a:ext cx="860425" cy="5699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34"/>
          <p:cNvCxnSpPr/>
          <p:nvPr/>
        </p:nvCxnSpPr>
        <p:spPr>
          <a:xfrm flipV="1">
            <a:off x="1839913" y="1571625"/>
            <a:ext cx="1042987"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37"/>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1</a:t>
            </a:r>
            <a:endParaRPr lang="zh-TW" altLang="en-US" sz="2400"/>
          </a:p>
        </p:txBody>
      </p:sp>
      <p:sp>
        <p:nvSpPr>
          <p:cNvPr id="13" name="文字方塊 38"/>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2</a:t>
            </a:r>
            <a:endParaRPr lang="zh-TW" altLang="en-US" sz="2400"/>
          </a:p>
        </p:txBody>
      </p:sp>
      <p:sp>
        <p:nvSpPr>
          <p:cNvPr id="14" name="文字方塊 39"/>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3</a:t>
            </a:r>
            <a:endParaRPr lang="zh-TW" altLang="en-US" sz="2400"/>
          </a:p>
        </p:txBody>
      </p:sp>
      <p:sp>
        <p:nvSpPr>
          <p:cNvPr id="15" name="文字方塊 40"/>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800" b="1"/>
              <a:t>…</a:t>
            </a:r>
            <a:endParaRPr lang="zh-TW" altLang="en-US" sz="2800" b="1"/>
          </a:p>
        </p:txBody>
      </p:sp>
      <p:sp>
        <p:nvSpPr>
          <p:cNvPr id="17" name="文字方塊 42"/>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8</a:t>
            </a:r>
            <a:endParaRPr lang="zh-TW" altLang="en-US" sz="2400"/>
          </a:p>
        </p:txBody>
      </p:sp>
      <p:sp>
        <p:nvSpPr>
          <p:cNvPr id="18" name="文字方塊 43"/>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9</a:t>
            </a:r>
            <a:endParaRPr lang="zh-TW" altLang="en-US" sz="2400"/>
          </a:p>
        </p:txBody>
      </p:sp>
      <p:sp>
        <p:nvSpPr>
          <p:cNvPr id="19" name="文字方塊 44"/>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800" b="1"/>
              <a:t>…</a:t>
            </a:r>
            <a:endParaRPr lang="zh-TW" altLang="en-US" sz="2800" b="1"/>
          </a:p>
        </p:txBody>
      </p:sp>
      <p:sp>
        <p:nvSpPr>
          <p:cNvPr id="20" name="文字方塊 45"/>
          <p:cNvSpPr txBox="1">
            <a:spLocks noChangeArrowheads="1"/>
          </p:cNvSpPr>
          <p:nvPr/>
        </p:nvSpPr>
        <p:spPr bwMode="auto">
          <a:xfrm>
            <a:off x="5302250" y="4438650"/>
            <a:ext cx="585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dirty="0" smtClean="0"/>
              <a:t>13</a:t>
            </a:r>
            <a:endParaRPr lang="zh-TW" altLang="en-US" sz="2400" dirty="0"/>
          </a:p>
        </p:txBody>
      </p:sp>
      <p:sp>
        <p:nvSpPr>
          <p:cNvPr id="21" name="文字方塊 46"/>
          <p:cNvSpPr txBox="1">
            <a:spLocks noChangeArrowheads="1"/>
          </p:cNvSpPr>
          <p:nvPr/>
        </p:nvSpPr>
        <p:spPr bwMode="auto">
          <a:xfrm>
            <a:off x="529208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dirty="0"/>
              <a:t>14</a:t>
            </a:r>
            <a:endParaRPr lang="zh-TW" altLang="en-US" sz="2400" dirty="0"/>
          </a:p>
        </p:txBody>
      </p:sp>
      <p:sp>
        <p:nvSpPr>
          <p:cNvPr id="22" name="文字方塊 47"/>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15</a:t>
            </a:r>
            <a:endParaRPr lang="zh-TW" altLang="en-US" sz="2400"/>
          </a:p>
        </p:txBody>
      </p:sp>
      <p:sp>
        <p:nvSpPr>
          <p:cNvPr id="23" name="文字方塊 48"/>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800" b="1"/>
              <a:t>…</a:t>
            </a:r>
            <a:endParaRPr lang="zh-TW" altLang="en-US" sz="2800" b="1"/>
          </a:p>
        </p:txBody>
      </p:sp>
      <p:sp>
        <p:nvSpPr>
          <p:cNvPr id="24" name="文字方塊 49"/>
          <p:cNvSpPr txBox="1">
            <a:spLocks noChangeArrowheads="1"/>
          </p:cNvSpPr>
          <p:nvPr/>
        </p:nvSpPr>
        <p:spPr bwMode="auto">
          <a:xfrm>
            <a:off x="6496050" y="5303838"/>
            <a:ext cx="2370138" cy="1200150"/>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dist="20000" dir="5400000" rotWithShape="0">
              <a:srgbClr val="808080">
                <a:alpha val="37999"/>
              </a:srgbClr>
            </a:outerShdw>
          </a:effectLst>
        </p:spPr>
        <p:txBody>
          <a:bodyPr>
            <a:spAutoFit/>
          </a:bodyPr>
          <a:lstStyle/>
          <a:p>
            <a:pPr>
              <a:defRPr/>
            </a:pPr>
            <a:r>
              <a:rPr lang="en-US" altLang="zh-TW" sz="2400" dirty="0">
                <a:solidFill>
                  <a:schemeClr val="dk1"/>
                </a:solidFill>
                <a:latin typeface="+mn-lt"/>
                <a:ea typeface="+mn-ea"/>
              </a:rPr>
              <a:t>Only connect to 9 inputs, not fully connected</a:t>
            </a:r>
            <a:endParaRPr lang="zh-TW" altLang="en-US" sz="2400" dirty="0">
              <a:solidFill>
                <a:schemeClr val="dk1"/>
              </a:solidFill>
              <a:latin typeface="+mn-lt"/>
              <a:ea typeface="+mn-ea"/>
            </a:endParaRPr>
          </a:p>
        </p:txBody>
      </p:sp>
      <p:sp>
        <p:nvSpPr>
          <p:cNvPr id="25" name="文字方塊 50"/>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4:</a:t>
            </a:r>
            <a:endParaRPr lang="zh-TW" altLang="en-US" sz="2400"/>
          </a:p>
        </p:txBody>
      </p:sp>
      <p:sp>
        <p:nvSpPr>
          <p:cNvPr id="26" name="文字方塊 51"/>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r" eaLnBrk="1" hangingPunct="1">
              <a:spcBef>
                <a:spcPct val="0"/>
              </a:spcBef>
              <a:buClrTx/>
              <a:buFontTx/>
              <a:buNone/>
            </a:pPr>
            <a:r>
              <a:rPr lang="en-US" altLang="zh-TW" sz="2400"/>
              <a:t>10:</a:t>
            </a:r>
            <a:endParaRPr lang="zh-TW" altLang="en-US" sz="2400"/>
          </a:p>
        </p:txBody>
      </p:sp>
      <p:sp>
        <p:nvSpPr>
          <p:cNvPr id="27" name="文字方塊 52"/>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16</a:t>
            </a:r>
            <a:endParaRPr lang="zh-TW" altLang="en-US" sz="2400"/>
          </a:p>
        </p:txBody>
      </p:sp>
      <p:sp>
        <p:nvSpPr>
          <p:cNvPr id="28" name="矩形 54"/>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29" name="矩形 55"/>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0" name="矩形 56"/>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1" name="矩形 57"/>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2" name="矩形 58"/>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3" name="矩形 59"/>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34" name="矩形 60"/>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5" name="矩形 61"/>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6" name="矩形 62"/>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7" name="矩形 63"/>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8" name="矩形 64"/>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39" name="矩形 65"/>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cxnSp>
        <p:nvCxnSpPr>
          <p:cNvPr id="40" name="直線單箭頭接點 67"/>
          <p:cNvCxnSpPr>
            <a:stCxn id="28"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8"/>
          <p:cNvCxnSpPr>
            <a:stCxn id="29"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70"/>
          <p:cNvCxnSpPr>
            <a:stCxn id="30"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78"/>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9"/>
          <p:cNvCxnSpPr>
            <a:endCxn id="49"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80"/>
          <p:cNvCxnSpPr>
            <a:endCxn id="49"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81"/>
          <p:cNvCxnSpPr>
            <a:stCxn id="36"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82"/>
          <p:cNvCxnSpPr>
            <a:endCxn id="49"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83"/>
          <p:cNvCxnSpPr>
            <a:endCxn id="49"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108"/>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50" name="橢圓 116"/>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 name="橢圓 117"/>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橢圓 118"/>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3" name="橢圓 119"/>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4" name="橢圓 120"/>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5" name="橢圓 121"/>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6" name="橢圓 122"/>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7" name="橢圓 123"/>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8" name="橢圓 124"/>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9" name="文字方塊 66"/>
          <p:cNvSpPr txBox="1"/>
          <p:nvPr/>
        </p:nvSpPr>
        <p:spPr>
          <a:xfrm>
            <a:off x="381000" y="5258561"/>
            <a:ext cx="3276600" cy="52322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altLang="zh-TW" sz="2800" dirty="0">
                <a:solidFill>
                  <a:srgbClr val="000000"/>
                </a:solidFill>
              </a:rPr>
              <a:t>fewer parameters!</a:t>
            </a:r>
            <a:endParaRPr lang="zh-TW" altLang="en-US" sz="2800" dirty="0">
              <a:solidFill>
                <a:srgbClr val="000000"/>
              </a:solidFill>
            </a:endParaRPr>
          </a:p>
        </p:txBody>
      </p:sp>
    </p:spTree>
    <p:extLst>
      <p:ext uri="{BB962C8B-B14F-4D97-AF65-F5344CB8AC3E}">
        <p14:creationId xmlns:p14="http://schemas.microsoft.com/office/powerpoint/2010/main" val="4136685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p:bldP spid="13" grpId="0"/>
      <p:bldP spid="14" grpId="0"/>
      <p:bldP spid="15" grpId="0"/>
      <p:bldP spid="17" grpId="0"/>
      <p:bldP spid="18" grpId="0"/>
      <p:bldP spid="19" grpId="0"/>
      <p:bldP spid="20" grpId="0"/>
      <p:bldP spid="21" grpId="0"/>
      <p:bldP spid="22" grpId="0"/>
      <p:bldP spid="23" grpId="0"/>
      <p:bldP spid="24" grpId="0" animBg="1"/>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400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a:t>0</a:t>
                      </a:r>
                      <a:endParaRPr lang="zh-TW" altLang="en-US" sz="2400" dirty="0"/>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bl>
          </a:graphicData>
        </a:graphic>
      </p:graphicFrame>
      <p:graphicFrame>
        <p:nvGraphicFramePr>
          <p:cNvPr id="5" name="表格 5"/>
          <p:cNvGraphicFramePr>
            <a:graphicFrameLocks noGrp="1"/>
          </p:cNvGraphicFramePr>
          <p:nvPr/>
        </p:nvGraphicFramePr>
        <p:xfrm>
          <a:off x="400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bl>
          </a:graphicData>
        </a:graphic>
      </p:graphicFrame>
      <p:sp>
        <p:nvSpPr>
          <p:cNvPr id="16455" name="文字方塊 6"/>
          <p:cNvSpPr txBox="1">
            <a:spLocks noChangeArrowheads="1"/>
          </p:cNvSpPr>
          <p:nvPr/>
        </p:nvSpPr>
        <p:spPr bwMode="auto">
          <a:xfrm>
            <a:off x="2022475" y="60642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Filter 1</a:t>
            </a:r>
            <a:endParaRPr lang="zh-TW" altLang="en-US" sz="2400"/>
          </a:p>
        </p:txBody>
      </p:sp>
      <p:sp>
        <p:nvSpPr>
          <p:cNvPr id="7" name="矩形 7"/>
          <p:cNvSpPr/>
          <p:nvPr/>
        </p:nvSpPr>
        <p:spPr>
          <a:xfrm>
            <a:off x="911225" y="1835150"/>
            <a:ext cx="1417638" cy="1381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6457" name="文字方塊 37"/>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1:</a:t>
            </a:r>
            <a:endParaRPr lang="zh-TW" altLang="en-US" sz="2400"/>
          </a:p>
        </p:txBody>
      </p:sp>
      <p:sp>
        <p:nvSpPr>
          <p:cNvPr id="16458" name="文字方塊 38"/>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2:</a:t>
            </a:r>
            <a:endParaRPr lang="zh-TW" altLang="en-US" sz="2400"/>
          </a:p>
        </p:txBody>
      </p:sp>
      <p:sp>
        <p:nvSpPr>
          <p:cNvPr id="16459" name="文字方塊 39"/>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3:</a:t>
            </a:r>
            <a:endParaRPr lang="zh-TW" altLang="en-US" sz="2400"/>
          </a:p>
        </p:txBody>
      </p:sp>
      <p:sp>
        <p:nvSpPr>
          <p:cNvPr id="16460" name="文字方塊 40"/>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800" b="1"/>
              <a:t>…</a:t>
            </a:r>
            <a:endParaRPr lang="zh-TW" altLang="en-US" sz="2800" b="1"/>
          </a:p>
        </p:txBody>
      </p:sp>
      <p:sp>
        <p:nvSpPr>
          <p:cNvPr id="16461" name="文字方塊 41"/>
          <p:cNvSpPr txBox="1">
            <a:spLocks noChangeArrowheads="1"/>
          </p:cNvSpPr>
          <p:nvPr/>
        </p:nvSpPr>
        <p:spPr bwMode="auto">
          <a:xfrm>
            <a:off x="5461000" y="223996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7:</a:t>
            </a:r>
            <a:endParaRPr lang="zh-TW" altLang="en-US" sz="2400"/>
          </a:p>
        </p:txBody>
      </p:sp>
      <p:sp>
        <p:nvSpPr>
          <p:cNvPr id="16462" name="文字方塊 42"/>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8:</a:t>
            </a:r>
            <a:endParaRPr lang="zh-TW" altLang="en-US" sz="2400"/>
          </a:p>
        </p:txBody>
      </p:sp>
      <p:sp>
        <p:nvSpPr>
          <p:cNvPr id="16463" name="文字方塊 43"/>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9:</a:t>
            </a:r>
            <a:endParaRPr lang="zh-TW" altLang="en-US" sz="2400"/>
          </a:p>
        </p:txBody>
      </p:sp>
      <p:sp>
        <p:nvSpPr>
          <p:cNvPr id="16464" name="文字方塊 44"/>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800" b="1"/>
              <a:t>…</a:t>
            </a:r>
            <a:endParaRPr lang="zh-TW" altLang="en-US" sz="2800" b="1"/>
          </a:p>
        </p:txBody>
      </p:sp>
      <p:sp>
        <p:nvSpPr>
          <p:cNvPr id="16465" name="文字方塊 45"/>
          <p:cNvSpPr txBox="1">
            <a:spLocks noChangeArrowheads="1"/>
          </p:cNvSpPr>
          <p:nvPr/>
        </p:nvSpPr>
        <p:spPr bwMode="auto">
          <a:xfrm>
            <a:off x="5220072" y="4438650"/>
            <a:ext cx="546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dirty="0"/>
              <a:t>13:</a:t>
            </a:r>
            <a:endParaRPr lang="zh-TW" altLang="en-US" sz="2400" dirty="0"/>
          </a:p>
        </p:txBody>
      </p:sp>
      <p:sp>
        <p:nvSpPr>
          <p:cNvPr id="16466" name="文字方塊 46"/>
          <p:cNvSpPr txBox="1">
            <a:spLocks noChangeArrowheads="1"/>
          </p:cNvSpPr>
          <p:nvPr/>
        </p:nvSpPr>
        <p:spPr bwMode="auto">
          <a:xfrm>
            <a:off x="529590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14:</a:t>
            </a:r>
            <a:endParaRPr lang="zh-TW" altLang="en-US" sz="2400"/>
          </a:p>
        </p:txBody>
      </p:sp>
      <p:sp>
        <p:nvSpPr>
          <p:cNvPr id="16467" name="文字方塊 47"/>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15:</a:t>
            </a:r>
            <a:endParaRPr lang="zh-TW" altLang="en-US" sz="2400"/>
          </a:p>
        </p:txBody>
      </p:sp>
      <p:sp>
        <p:nvSpPr>
          <p:cNvPr id="16468" name="文字方塊 48"/>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800" b="1"/>
              <a:t>…</a:t>
            </a:r>
            <a:endParaRPr lang="zh-TW" altLang="en-US" sz="2800" b="1"/>
          </a:p>
        </p:txBody>
      </p:sp>
      <p:sp>
        <p:nvSpPr>
          <p:cNvPr id="16469" name="文字方塊 50"/>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4:</a:t>
            </a:r>
            <a:endParaRPr lang="zh-TW" altLang="en-US" sz="2400"/>
          </a:p>
        </p:txBody>
      </p:sp>
      <p:sp>
        <p:nvSpPr>
          <p:cNvPr id="16470" name="文字方塊 51"/>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r" eaLnBrk="1" hangingPunct="1">
              <a:spcBef>
                <a:spcPct val="0"/>
              </a:spcBef>
              <a:buClrTx/>
              <a:buFontTx/>
              <a:buNone/>
            </a:pPr>
            <a:r>
              <a:rPr lang="en-US" altLang="zh-TW" sz="2400"/>
              <a:t>10:</a:t>
            </a:r>
            <a:endParaRPr lang="zh-TW" altLang="en-US" sz="2400"/>
          </a:p>
        </p:txBody>
      </p:sp>
      <p:sp>
        <p:nvSpPr>
          <p:cNvPr id="16471" name="文字方塊 52"/>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16:</a:t>
            </a:r>
            <a:endParaRPr lang="zh-TW" altLang="en-US" sz="2400"/>
          </a:p>
        </p:txBody>
      </p:sp>
      <p:sp>
        <p:nvSpPr>
          <p:cNvPr id="23" name="矩形 54"/>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24" name="矩形 55"/>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5" name="矩形 56"/>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6" name="矩形 57"/>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7" name="矩形 58"/>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8" name="矩形 59"/>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29" name="矩形 60"/>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0" name="矩形 61"/>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1" name="矩形 62"/>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2" name="矩形 63"/>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3" name="矩形 64"/>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34" name="矩形 65"/>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cxnSp>
        <p:nvCxnSpPr>
          <p:cNvPr id="35" name="直線單箭頭接點 67"/>
          <p:cNvCxnSpPr>
            <a:stCxn id="23"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8"/>
          <p:cNvCxnSpPr>
            <a:stCxn id="24"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70"/>
          <p:cNvCxnSpPr>
            <a:stCxn id="25"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78"/>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9"/>
          <p:cNvCxnSpPr>
            <a:endCxn id="44"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80"/>
          <p:cNvCxnSpPr>
            <a:endCxn id="44"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81"/>
          <p:cNvCxnSpPr>
            <a:stCxn id="31"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2"/>
          <p:cNvCxnSpPr>
            <a:endCxn id="44"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83"/>
          <p:cNvCxnSpPr>
            <a:endCxn id="44"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108"/>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45" name="橢圓 109"/>
          <p:cNvSpPr>
            <a:spLocks noChangeArrowheads="1"/>
          </p:cNvSpPr>
          <p:nvPr/>
        </p:nvSpPr>
        <p:spPr bwMode="auto">
          <a:xfrm>
            <a:off x="7527925" y="297338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6" name="橢圓 116"/>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橢圓 117"/>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橢圓 118"/>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9" name="橢圓 119"/>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0" name="橢圓 120"/>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 name="橢圓 121"/>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橢圓 122"/>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3" name="橢圓 123"/>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4" name="橢圓 124"/>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5" name="文字方塊 66"/>
          <p:cNvSpPr txBox="1">
            <a:spLocks noChangeArrowheads="1"/>
          </p:cNvSpPr>
          <p:nvPr/>
        </p:nvSpPr>
        <p:spPr bwMode="auto">
          <a:xfrm>
            <a:off x="6515100" y="5761038"/>
            <a:ext cx="2628900" cy="460375"/>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dist="20000" dir="5400000" rotWithShape="0">
              <a:srgbClr val="808080">
                <a:alpha val="37999"/>
              </a:srgbClr>
            </a:outerShdw>
          </a:effectLst>
        </p:spPr>
        <p:txBody>
          <a:bodyPr>
            <a:spAutoFit/>
          </a:bodyPr>
          <a:lstStyle/>
          <a:p>
            <a:pPr>
              <a:defRPr/>
            </a:pPr>
            <a:r>
              <a:rPr lang="en-US" altLang="zh-TW" sz="2400" dirty="0">
                <a:solidFill>
                  <a:schemeClr val="dk1"/>
                </a:solidFill>
                <a:latin typeface="+mn-lt"/>
                <a:ea typeface="+mn-ea"/>
              </a:rPr>
              <a:t>Shared weights</a:t>
            </a:r>
            <a:endParaRPr lang="zh-TW" altLang="en-US" sz="2400" dirty="0">
              <a:solidFill>
                <a:schemeClr val="dk1"/>
              </a:solidFill>
              <a:latin typeface="+mn-lt"/>
              <a:ea typeface="+mn-ea"/>
            </a:endParaRPr>
          </a:p>
        </p:txBody>
      </p:sp>
      <p:cxnSp>
        <p:nvCxnSpPr>
          <p:cNvPr id="56" name="直線單箭頭接點 71"/>
          <p:cNvCxnSpPr>
            <a:stCxn id="24" idx="3"/>
            <a:endCxn id="45" idx="2"/>
          </p:cNvCxnSpPr>
          <p:nvPr/>
        </p:nvCxnSpPr>
        <p:spPr>
          <a:xfrm>
            <a:off x="6157913" y="749300"/>
            <a:ext cx="1370012" cy="2584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72"/>
          <p:cNvCxnSpPr>
            <a:stCxn id="25" idx="3"/>
            <a:endCxn id="45" idx="2"/>
          </p:cNvCxnSpPr>
          <p:nvPr/>
        </p:nvCxnSpPr>
        <p:spPr>
          <a:xfrm>
            <a:off x="6157913" y="1192213"/>
            <a:ext cx="1370012" cy="2141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73"/>
          <p:cNvCxnSpPr>
            <a:stCxn id="26" idx="3"/>
            <a:endCxn id="45" idx="2"/>
          </p:cNvCxnSpPr>
          <p:nvPr/>
        </p:nvCxnSpPr>
        <p:spPr>
          <a:xfrm>
            <a:off x="6157913" y="1654175"/>
            <a:ext cx="1370012" cy="16795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4"/>
          <p:cNvCxnSpPr>
            <a:endCxn id="45" idx="2"/>
          </p:cNvCxnSpPr>
          <p:nvPr/>
        </p:nvCxnSpPr>
        <p:spPr>
          <a:xfrm>
            <a:off x="6186488" y="2981325"/>
            <a:ext cx="1341437" cy="3524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5"/>
          <p:cNvCxnSpPr>
            <a:endCxn id="45" idx="2"/>
          </p:cNvCxnSpPr>
          <p:nvPr/>
        </p:nvCxnSpPr>
        <p:spPr>
          <a:xfrm flipV="1">
            <a:off x="6173788" y="3333750"/>
            <a:ext cx="1354137" cy="12541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76"/>
          <p:cNvCxnSpPr>
            <a:endCxn id="45" idx="2"/>
          </p:cNvCxnSpPr>
          <p:nvPr/>
        </p:nvCxnSpPr>
        <p:spPr>
          <a:xfrm flipV="1">
            <a:off x="6173788" y="3333750"/>
            <a:ext cx="1354137" cy="5699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77"/>
          <p:cNvCxnSpPr>
            <a:stCxn id="32" idx="3"/>
          </p:cNvCxnSpPr>
          <p:nvPr/>
        </p:nvCxnSpPr>
        <p:spPr>
          <a:xfrm flipV="1">
            <a:off x="6157913" y="3360738"/>
            <a:ext cx="1336675" cy="17621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84"/>
          <p:cNvCxnSpPr>
            <a:stCxn id="33" idx="3"/>
          </p:cNvCxnSpPr>
          <p:nvPr/>
        </p:nvCxnSpPr>
        <p:spPr>
          <a:xfrm flipV="1">
            <a:off x="6157913" y="3327400"/>
            <a:ext cx="1358900" cy="22383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85"/>
          <p:cNvCxnSpPr>
            <a:stCxn id="34" idx="3"/>
          </p:cNvCxnSpPr>
          <p:nvPr/>
        </p:nvCxnSpPr>
        <p:spPr>
          <a:xfrm flipV="1">
            <a:off x="6157913" y="3389313"/>
            <a:ext cx="1343025" cy="26384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514" name="文字方塊 87"/>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6 x 6 image</a:t>
            </a:r>
            <a:endParaRPr lang="zh-TW" altLang="en-US" sz="2400"/>
          </a:p>
        </p:txBody>
      </p:sp>
      <p:pic>
        <p:nvPicPr>
          <p:cNvPr id="66" name="圖片 8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216025"/>
            <a:ext cx="2230438" cy="2243138"/>
          </a:xfrm>
          <a:prstGeom prst="rect">
            <a:avLst/>
          </a:prstGeom>
          <a:noFill/>
          <a:ln w="38100" cap="sq">
            <a:solidFill>
              <a:srgbClr val="000000"/>
            </a:solidFill>
            <a:miter lim="800000"/>
            <a:headEnd/>
            <a:tailEnd/>
          </a:ln>
          <a:effectLst>
            <a:outerShdw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cxnSp>
        <p:nvCxnSpPr>
          <p:cNvPr id="67" name="直線單箭頭接點 34"/>
          <p:cNvCxnSpPr/>
          <p:nvPr/>
        </p:nvCxnSpPr>
        <p:spPr>
          <a:xfrm flipV="1">
            <a:off x="2328863" y="1557338"/>
            <a:ext cx="944562" cy="933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3"/>
          <p:cNvCxnSpPr/>
          <p:nvPr/>
        </p:nvCxnSpPr>
        <p:spPr>
          <a:xfrm>
            <a:off x="2022475" y="838200"/>
            <a:ext cx="125095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91"/>
          <p:cNvSpPr txBox="1"/>
          <p:nvPr/>
        </p:nvSpPr>
        <p:spPr>
          <a:xfrm>
            <a:off x="609600" y="5257800"/>
            <a:ext cx="3483048"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defRPr/>
            </a:pPr>
            <a:r>
              <a:rPr lang="en-US" altLang="zh-TW" sz="2400" dirty="0">
                <a:solidFill>
                  <a:srgbClr val="000000"/>
                </a:solidFill>
              </a:rPr>
              <a:t>Fewer parameters</a:t>
            </a:r>
            <a:endParaRPr lang="zh-TW" altLang="en-US" sz="2400" dirty="0">
              <a:solidFill>
                <a:srgbClr val="000000"/>
              </a:solidFill>
            </a:endParaRPr>
          </a:p>
        </p:txBody>
      </p:sp>
      <p:sp>
        <p:nvSpPr>
          <p:cNvPr id="70" name="文字方塊 92"/>
          <p:cNvSpPr txBox="1"/>
          <p:nvPr/>
        </p:nvSpPr>
        <p:spPr>
          <a:xfrm>
            <a:off x="629478" y="5937959"/>
            <a:ext cx="3485322"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defRPr/>
            </a:pPr>
            <a:r>
              <a:rPr lang="en-US" altLang="zh-TW" sz="2400" dirty="0">
                <a:solidFill>
                  <a:srgbClr val="000000"/>
                </a:solidFill>
              </a:rPr>
              <a:t>Even fewer parameters</a:t>
            </a:r>
            <a:endParaRPr lang="zh-TW" altLang="en-US" sz="2400" dirty="0">
              <a:solidFill>
                <a:srgbClr val="000000"/>
              </a:solidFill>
            </a:endParaRPr>
          </a:p>
        </p:txBody>
      </p:sp>
    </p:spTree>
    <p:extLst>
      <p:ext uri="{BB962C8B-B14F-4D97-AF65-F5344CB8AC3E}">
        <p14:creationId xmlns:p14="http://schemas.microsoft.com/office/powerpoint/2010/main" val="1436618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44619"/>
            <a:ext cx="7858179" cy="1754326"/>
          </a:xfrm>
          <a:prstGeom prst="rect">
            <a:avLst/>
          </a:prstGeom>
          <a:noFill/>
        </p:spPr>
        <p:txBody>
          <a:bodyPr wrap="square" rtlCol="0">
            <a:spAutoFit/>
          </a:bodyPr>
          <a:lstStyle/>
          <a:p>
            <a:r>
              <a:rPr lang="en-IN" sz="2800" dirty="0">
                <a:solidFill>
                  <a:srgbClr val="FF0000"/>
                </a:solidFill>
              </a:rPr>
              <a:t>T</a:t>
            </a:r>
            <a:r>
              <a:rPr lang="en-IN" sz="2800" dirty="0" smtClean="0">
                <a:solidFill>
                  <a:srgbClr val="FF0000"/>
                </a:solidFill>
              </a:rPr>
              <a:t>ypes of filters (Kernels)</a:t>
            </a:r>
            <a:r>
              <a:rPr lang="en-IN" sz="2800" dirty="0" smtClean="0"/>
              <a:t>	</a:t>
            </a:r>
          </a:p>
          <a:p>
            <a:pPr>
              <a:buFont typeface="Wingdings" pitchFamily="2" charset="2"/>
              <a:buChar char="Ø"/>
            </a:pPr>
            <a:r>
              <a:rPr lang="en-US" sz="2000" dirty="0" smtClean="0"/>
              <a:t>Convolution of an image with different filters can perform operations such as edge detection, blur and sharpen by applying filters. The below example shows various convolution image after applying different types of filters (Kernels).</a:t>
            </a:r>
            <a:endParaRPr lang="en-IN" sz="20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636" y="1806228"/>
            <a:ext cx="6552728" cy="5051771"/>
          </a:xfrm>
          <a:prstGeom prst="rect">
            <a:avLst/>
          </a:prstGeom>
        </p:spPr>
      </p:pic>
    </p:spTree>
    <p:extLst>
      <p:ext uri="{BB962C8B-B14F-4D97-AF65-F5344CB8AC3E}">
        <p14:creationId xmlns:p14="http://schemas.microsoft.com/office/powerpoint/2010/main" val="3398905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1600" y="2808"/>
            <a:ext cx="8172400" cy="3600986"/>
          </a:xfrm>
          <a:prstGeom prst="rect">
            <a:avLst/>
          </a:prstGeom>
          <a:noFill/>
        </p:spPr>
        <p:txBody>
          <a:bodyPr wrap="square" rtlCol="0">
            <a:spAutoFit/>
          </a:bodyPr>
          <a:lstStyle/>
          <a:p>
            <a:pPr>
              <a:lnSpc>
                <a:spcPct val="150000"/>
              </a:lnSpc>
            </a:pPr>
            <a:r>
              <a:rPr lang="en-US" sz="3200" b="1" dirty="0" smtClean="0">
                <a:solidFill>
                  <a:srgbClr val="00B050"/>
                </a:solidFill>
              </a:rPr>
              <a:t>Stride and Padding</a:t>
            </a:r>
          </a:p>
          <a:p>
            <a:pPr marL="285750" indent="-285750">
              <a:buFont typeface="Wingdings" panose="05000000000000000000" pitchFamily="2" charset="2"/>
              <a:buChar char="Ø"/>
            </a:pPr>
            <a:r>
              <a:rPr lang="en-US" dirty="0" smtClean="0"/>
              <a:t>Now, there are 2 main parameters that we can change to modify the behavior of each layer. After we choose the filter size, we also have to choose the </a:t>
            </a:r>
            <a:r>
              <a:rPr lang="en-US" dirty="0" smtClean="0">
                <a:solidFill>
                  <a:srgbClr val="FF0000"/>
                </a:solidFill>
              </a:rPr>
              <a:t>stride</a:t>
            </a:r>
            <a:r>
              <a:rPr lang="en-US" dirty="0" smtClean="0"/>
              <a:t> and the </a:t>
            </a:r>
            <a:r>
              <a:rPr lang="en-US" dirty="0" smtClean="0">
                <a:solidFill>
                  <a:srgbClr val="FF0000"/>
                </a:solidFill>
              </a:rPr>
              <a:t>padding</a:t>
            </a:r>
            <a:r>
              <a:rPr lang="en-US" dirty="0" smtClean="0"/>
              <a:t>.</a:t>
            </a:r>
          </a:p>
          <a:p>
            <a:pPr marL="285750" indent="-285750">
              <a:buFont typeface="Wingdings" panose="05000000000000000000" pitchFamily="2" charset="2"/>
              <a:buChar char="Ø"/>
            </a:pPr>
            <a:r>
              <a:rPr lang="en-US" dirty="0" smtClean="0"/>
              <a:t>Stride controls how the filter convolves around the input volume. </a:t>
            </a:r>
            <a:r>
              <a:rPr lang="en-US" dirty="0"/>
              <a:t> </a:t>
            </a:r>
            <a:r>
              <a:rPr lang="en-US" dirty="0" smtClean="0"/>
              <a:t>the filter convolves around the input volume by </a:t>
            </a:r>
            <a:r>
              <a:rPr lang="en-US" dirty="0" smtClean="0">
                <a:solidFill>
                  <a:srgbClr val="FF0000"/>
                </a:solidFill>
              </a:rPr>
              <a:t>shifting one unit at a time</a:t>
            </a:r>
            <a:r>
              <a:rPr lang="en-US" dirty="0" smtClean="0"/>
              <a:t>. The amount by which the filter shifts is the stride. In that case, the stride was implicitly set at 1. Stride is normally set in a way so that the </a:t>
            </a:r>
            <a:r>
              <a:rPr lang="en-US" dirty="0" smtClean="0">
                <a:solidFill>
                  <a:srgbClr val="FF0000"/>
                </a:solidFill>
              </a:rPr>
              <a:t>output volume is an integer and not a fraction</a:t>
            </a:r>
            <a:r>
              <a:rPr lang="en-US" dirty="0" smtClean="0"/>
              <a:t>. Let’s look at an example. Let’s imagine a 7 x 7 input volume, a 3 x 3 filter (Disregard the 3rd dimension for simplicity), and a stride of 1. This is the case that we’re accustomed to.</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400" y="3717032"/>
            <a:ext cx="7200800" cy="2860924"/>
          </a:xfrm>
          <a:prstGeom prst="rect">
            <a:avLst/>
          </a:prstGeom>
        </p:spPr>
      </p:pic>
    </p:spTree>
    <p:extLst>
      <p:ext uri="{BB962C8B-B14F-4D97-AF65-F5344CB8AC3E}">
        <p14:creationId xmlns:p14="http://schemas.microsoft.com/office/powerpoint/2010/main" val="1449159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8112" y="5715"/>
            <a:ext cx="7956376"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t>See if you can try to guess what will happen to the output volume as the stride increases to </a:t>
            </a:r>
            <a:r>
              <a:rPr lang="en-US" sz="2400" dirty="0" smtClean="0">
                <a:solidFill>
                  <a:srgbClr val="FF0000"/>
                </a:solidFill>
              </a:rPr>
              <a:t>2.</a:t>
            </a:r>
            <a:endParaRPr lang="en-US" sz="2400"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764704"/>
            <a:ext cx="7416824" cy="2520280"/>
          </a:xfrm>
          <a:prstGeom prst="rect">
            <a:avLst/>
          </a:prstGeom>
        </p:spPr>
      </p:pic>
      <p:sp>
        <p:nvSpPr>
          <p:cNvPr id="4" name="TextBox 3"/>
          <p:cNvSpPr txBox="1"/>
          <p:nvPr/>
        </p:nvSpPr>
        <p:spPr>
          <a:xfrm>
            <a:off x="1331640" y="3140968"/>
            <a:ext cx="7128792" cy="3693319"/>
          </a:xfrm>
          <a:prstGeom prst="rect">
            <a:avLst/>
          </a:prstGeom>
          <a:noFill/>
        </p:spPr>
        <p:txBody>
          <a:bodyPr wrap="square" rtlCol="0">
            <a:spAutoFit/>
          </a:bodyPr>
          <a:lstStyle/>
          <a:p>
            <a:r>
              <a:rPr lang="en-US" dirty="0" smtClean="0">
                <a:solidFill>
                  <a:srgbClr val="FF0000"/>
                </a:solidFill>
              </a:rPr>
              <a:t>Notice that </a:t>
            </a:r>
            <a:r>
              <a:rPr lang="en-US" dirty="0" smtClean="0"/>
              <a:t>if we tried to set our stride to 3, then we’d have issues with spacing and making sure the receptive fields fit on the input volume. Normally, programmers will increase the stride if they want receptive fields to overlap less and if they want smaller spatial dimensions.</a:t>
            </a:r>
          </a:p>
          <a:p>
            <a:endParaRPr lang="en-IN" dirty="0"/>
          </a:p>
          <a:p>
            <a:pPr marL="285750" indent="-285750">
              <a:buFont typeface="Wingdings" panose="05000000000000000000" pitchFamily="2" charset="2"/>
              <a:buChar char="Ø"/>
            </a:pPr>
            <a:r>
              <a:rPr lang="en-US" dirty="0">
                <a:solidFill>
                  <a:srgbClr val="FF0000"/>
                </a:solidFill>
              </a:rPr>
              <a:t>The formula for calculating the output size for any given conv layer </a:t>
            </a:r>
            <a:r>
              <a:rPr lang="en-US" dirty="0" smtClean="0">
                <a:solidFill>
                  <a:srgbClr val="FF0000"/>
                </a:solidFill>
              </a:rPr>
              <a:t>is:</a:t>
            </a:r>
          </a:p>
          <a:p>
            <a:pPr marL="285750" indent="-285750">
              <a:buFont typeface="Wingdings" panose="05000000000000000000" pitchFamily="2" charset="2"/>
              <a:buChar char="Ø"/>
            </a:pPr>
            <a:endParaRPr lang="en-IN" dirty="0">
              <a:solidFill>
                <a:srgbClr val="FF0000"/>
              </a:solidFill>
            </a:endParaRPr>
          </a:p>
          <a:p>
            <a:endParaRPr lang="en-IN" dirty="0" smtClean="0">
              <a:solidFill>
                <a:srgbClr val="FF0000"/>
              </a:solidFill>
            </a:endParaRPr>
          </a:p>
          <a:p>
            <a:r>
              <a:rPr lang="en-US" dirty="0" smtClean="0"/>
              <a:t>	where </a:t>
            </a:r>
            <a:r>
              <a:rPr lang="en-US" dirty="0"/>
              <a:t>O is the output height/length, </a:t>
            </a:r>
            <a:endParaRPr lang="en-US" dirty="0" smtClean="0"/>
          </a:p>
          <a:p>
            <a:r>
              <a:rPr lang="en-US" dirty="0" smtClean="0"/>
              <a:t>	           W </a:t>
            </a:r>
            <a:r>
              <a:rPr lang="en-US" dirty="0"/>
              <a:t>is the input height/length, </a:t>
            </a:r>
          </a:p>
          <a:p>
            <a:r>
              <a:rPr lang="en-US" dirty="0" smtClean="0"/>
              <a:t>	           K </a:t>
            </a:r>
            <a:r>
              <a:rPr lang="en-US" dirty="0"/>
              <a:t>is the filter size, </a:t>
            </a:r>
            <a:endParaRPr lang="en-US" dirty="0" smtClean="0"/>
          </a:p>
          <a:p>
            <a:r>
              <a:rPr lang="en-US" dirty="0"/>
              <a:t>	 </a:t>
            </a:r>
            <a:r>
              <a:rPr lang="en-US" dirty="0" smtClean="0"/>
              <a:t>          P </a:t>
            </a:r>
            <a:r>
              <a:rPr lang="en-US" dirty="0"/>
              <a:t>is the padding, </a:t>
            </a:r>
          </a:p>
          <a:p>
            <a:r>
              <a:rPr lang="en-US" dirty="0" smtClean="0"/>
              <a:t>	           S </a:t>
            </a:r>
            <a:r>
              <a:rPr lang="en-US" dirty="0"/>
              <a:t>is the stride</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4869160"/>
            <a:ext cx="3456384" cy="504895"/>
          </a:xfrm>
          <a:prstGeom prst="rect">
            <a:avLst/>
          </a:prstGeom>
        </p:spPr>
      </p:pic>
    </p:spTree>
    <p:extLst>
      <p:ext uri="{BB962C8B-B14F-4D97-AF65-F5344CB8AC3E}">
        <p14:creationId xmlns:p14="http://schemas.microsoft.com/office/powerpoint/2010/main" val="32440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1005780" y="-27384"/>
            <a:ext cx="7886700" cy="1325563"/>
          </a:xfrm>
        </p:spPr>
        <p:txBody>
          <a:bodyPr>
            <a:normAutofit/>
          </a:bodyPr>
          <a:lstStyle/>
          <a:p>
            <a:r>
              <a:rPr lang="en-US" altLang="zh-TW" sz="4000" dirty="0" smtClean="0">
                <a:solidFill>
                  <a:srgbClr val="FF0000"/>
                </a:solidFill>
                <a:effectLst/>
                <a:ea typeface="ＭＳ Ｐゴシック" pitchFamily="34" charset="-128"/>
              </a:rPr>
              <a:t>Consider learning an image:</a:t>
            </a:r>
            <a:endParaRPr lang="zh-TW" altLang="en-US" sz="4000" dirty="0" smtClean="0">
              <a:solidFill>
                <a:srgbClr val="FF0000"/>
              </a:solidFill>
              <a:effectLst/>
              <a:ea typeface="ＭＳ Ｐゴシック" pitchFamily="34" charset="-128"/>
            </a:endParaRPr>
          </a:p>
        </p:txBody>
      </p:sp>
      <p:sp>
        <p:nvSpPr>
          <p:cNvPr id="5123" name="內容版面配置區 2"/>
          <p:cNvSpPr>
            <a:spLocks noGrp="1"/>
          </p:cNvSpPr>
          <p:nvPr>
            <p:ph idx="1"/>
          </p:nvPr>
        </p:nvSpPr>
        <p:spPr>
          <a:xfrm>
            <a:off x="933772" y="1825625"/>
            <a:ext cx="7886700" cy="4351338"/>
          </a:xfrm>
        </p:spPr>
        <p:txBody>
          <a:bodyPr/>
          <a:lstStyle/>
          <a:p>
            <a:r>
              <a:rPr lang="en-US" altLang="zh-TW" dirty="0" smtClean="0">
                <a:ea typeface="ＭＳ Ｐゴシック" pitchFamily="34" charset="-128"/>
              </a:rPr>
              <a:t>Some patterns are much smaller than the whole image</a:t>
            </a:r>
            <a:endParaRPr lang="zh-TW" altLang="en-US" dirty="0" smtClean="0">
              <a:ea typeface="ＭＳ Ｐゴシック" pitchFamily="34" charset="-128"/>
            </a:endParaRPr>
          </a:p>
        </p:txBody>
      </p:sp>
      <p:pic>
        <p:nvPicPr>
          <p:cNvPr id="5124" name="Picture 4" descr="https://upload.wikimedia.org/wikipedia/commons/5/5e/Silverbird_in_Murchison_Falls_National_Park,_Ugan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469265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endParaRPr lang="zh-TW" altLang="en-US" sz="1800">
              <a:solidFill>
                <a:srgbClr val="000000"/>
              </a:solidFill>
            </a:endParaRPr>
          </a:p>
        </p:txBody>
      </p:sp>
      <p:pic>
        <p:nvPicPr>
          <p:cNvPr id="8" name="圖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4738688"/>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圖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7513" y="4656138"/>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圓角矩形圖說文字 42"/>
          <p:cNvSpPr/>
          <p:nvPr/>
        </p:nvSpPr>
        <p:spPr>
          <a:xfrm>
            <a:off x="6172200" y="5867400"/>
            <a:ext cx="2422525" cy="601663"/>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a:t>
            </a:r>
            <a:r>
              <a:rPr lang="en-US" altLang="zh-TW" sz="2400" dirty="0">
                <a:solidFill>
                  <a:srgbClr val="FF0000"/>
                </a:solidFill>
                <a:ea typeface="ＭＳ Ｐゴシック" pitchFamily="34" charset="-128"/>
              </a:rPr>
              <a:t>beak</a:t>
            </a:r>
            <a:r>
              <a:rPr lang="en-US" altLang="zh-TW" sz="2400" dirty="0">
                <a:solidFill>
                  <a:srgbClr val="000000"/>
                </a:solidFill>
                <a:ea typeface="ＭＳ Ｐゴシック" pitchFamily="34" charset="-128"/>
              </a:rPr>
              <a:t>”</a:t>
            </a:r>
            <a:r>
              <a:rPr lang="zh-TW" altLang="en-US" sz="2400" dirty="0">
                <a:solidFill>
                  <a:srgbClr val="000000"/>
                </a:solidFill>
                <a:ea typeface="ＭＳ Ｐゴシック" pitchFamily="34" charset="-128"/>
              </a:rPr>
              <a:t> </a:t>
            </a:r>
            <a:r>
              <a:rPr lang="en-US" altLang="zh-TW" sz="2400" dirty="0">
                <a:solidFill>
                  <a:srgbClr val="000000"/>
                </a:solidFill>
                <a:ea typeface="ＭＳ Ｐゴシック" pitchFamily="34" charset="-128"/>
              </a:rPr>
              <a:t>detector</a:t>
            </a:r>
            <a:endParaRPr lang="zh-TW" altLang="en-US" sz="2400" dirty="0">
              <a:solidFill>
                <a:srgbClr val="000000"/>
              </a:solidFill>
              <a:ea typeface="ＭＳ Ｐゴシック" pitchFamily="34" charset="-128"/>
            </a:endParaRPr>
          </a:p>
        </p:txBody>
      </p:sp>
      <p:sp>
        <p:nvSpPr>
          <p:cNvPr id="12" name="矩形 43"/>
          <p:cNvSpPr/>
          <p:nvPr/>
        </p:nvSpPr>
        <p:spPr>
          <a:xfrm>
            <a:off x="1473200" y="4738688"/>
            <a:ext cx="406400" cy="3794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cxnSp>
        <p:nvCxnSpPr>
          <p:cNvPr id="13" name="直線單箭頭接點 45"/>
          <p:cNvCxnSpPr>
            <a:stCxn id="12" idx="3"/>
          </p:cNvCxnSpPr>
          <p:nvPr/>
        </p:nvCxnSpPr>
        <p:spPr>
          <a:xfrm>
            <a:off x="1879600" y="4927600"/>
            <a:ext cx="2214563" cy="381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8"/>
          <p:cNvSpPr txBox="1"/>
          <p:nvPr/>
        </p:nvSpPr>
        <p:spPr>
          <a:xfrm>
            <a:off x="1143000" y="3636678"/>
            <a:ext cx="7391400"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fontAlgn="base">
              <a:spcBef>
                <a:spcPct val="0"/>
              </a:spcBef>
              <a:spcAft>
                <a:spcPct val="0"/>
              </a:spcAft>
              <a:defRPr/>
            </a:pPr>
            <a:r>
              <a:rPr lang="en-US" altLang="zh-TW" sz="2400" dirty="0">
                <a:solidFill>
                  <a:srgbClr val="FF0000"/>
                </a:solidFill>
              </a:rPr>
              <a:t>Can represent a small region with fewer parameters</a:t>
            </a:r>
            <a:endParaRPr lang="zh-TW" altLang="en-US" sz="2400" dirty="0">
              <a:solidFill>
                <a:srgbClr val="FF0000"/>
              </a:solidFill>
            </a:endParaRPr>
          </a:p>
        </p:txBody>
      </p:sp>
    </p:spTree>
    <p:extLst>
      <p:ext uri="{BB962C8B-B14F-4D97-AF65-F5344CB8AC3E}">
        <p14:creationId xmlns:p14="http://schemas.microsoft.com/office/powerpoint/2010/main" val="1825627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additive="base">
                                        <p:cTn id="12" dur="500" fill="hold"/>
                                        <p:tgtEl>
                                          <p:spTgt spid="5124"/>
                                        </p:tgtEl>
                                        <p:attrNameLst>
                                          <p:attrName>ppt_x</p:attrName>
                                        </p:attrNameLst>
                                      </p:cBhvr>
                                      <p:tavLst>
                                        <p:tav tm="0">
                                          <p:val>
                                            <p:strVal val="#ppt_x"/>
                                          </p:val>
                                        </p:tav>
                                        <p:tav tm="100000">
                                          <p:val>
                                            <p:strVal val="#ppt_x"/>
                                          </p:val>
                                        </p:tav>
                                      </p:tavLst>
                                    </p:anim>
                                    <p:anim calcmode="lin" valueType="num">
                                      <p:cBhvr additive="base">
                                        <p:cTn id="13"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332656"/>
            <a:ext cx="7560840" cy="2092881"/>
          </a:xfrm>
          <a:prstGeom prst="rect">
            <a:avLst/>
          </a:prstGeom>
          <a:noFill/>
        </p:spPr>
        <p:txBody>
          <a:bodyPr wrap="square" rtlCol="0">
            <a:spAutoFit/>
          </a:bodyPr>
          <a:lstStyle/>
          <a:p>
            <a:r>
              <a:rPr lang="en-US" sz="2000" b="1" dirty="0">
                <a:solidFill>
                  <a:srgbClr val="00B050"/>
                </a:solidFill>
              </a:rPr>
              <a:t>What happens when you apply three 5 x 5 x 3 filters to a 32 x 32 x 3 input </a:t>
            </a:r>
            <a:r>
              <a:rPr lang="en-US" sz="2000" b="1" dirty="0" smtClean="0">
                <a:solidFill>
                  <a:srgbClr val="00B050"/>
                </a:solidFill>
              </a:rPr>
              <a:t>volume….</a:t>
            </a:r>
            <a:r>
              <a:rPr lang="en-US" sz="2000" b="1" dirty="0" smtClean="0">
                <a:solidFill>
                  <a:srgbClr val="FF0000"/>
                </a:solidFill>
              </a:rPr>
              <a:t>????</a:t>
            </a:r>
          </a:p>
          <a:p>
            <a:r>
              <a:rPr lang="en-US" dirty="0" smtClean="0"/>
              <a:t>	Let’s say we want to apply the same conv layer but we want the output volume to remain 32 x 32 x 3. To do this, we can apply a zero padding of size 2 to that layer. </a:t>
            </a:r>
            <a:r>
              <a:rPr lang="en-US" dirty="0" smtClean="0">
                <a:solidFill>
                  <a:srgbClr val="FF0000"/>
                </a:solidFill>
              </a:rPr>
              <a:t>Zero padding </a:t>
            </a:r>
            <a:r>
              <a:rPr lang="en-US" dirty="0" smtClean="0"/>
              <a:t>pads the input volume with zeros around the border. If we think about a zero padding of two, then this would result in a 36 x 36 x 3 input volume.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708920"/>
            <a:ext cx="7704856" cy="3960440"/>
          </a:xfrm>
          <a:prstGeom prst="rect">
            <a:avLst/>
          </a:prstGeom>
        </p:spPr>
      </p:pic>
    </p:spTree>
    <p:extLst>
      <p:ext uri="{BB962C8B-B14F-4D97-AF65-F5344CB8AC3E}">
        <p14:creationId xmlns:p14="http://schemas.microsoft.com/office/powerpoint/2010/main" val="233790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27384"/>
            <a:ext cx="8153400" cy="4278094"/>
          </a:xfrm>
          <a:prstGeom prst="rect">
            <a:avLst/>
          </a:prstGeom>
          <a:noFill/>
        </p:spPr>
        <p:txBody>
          <a:bodyPr wrap="square" rtlCol="0">
            <a:spAutoFit/>
          </a:bodyPr>
          <a:lstStyle/>
          <a:p>
            <a:pPr lvl="0"/>
            <a:r>
              <a:rPr lang="en-US" sz="4000" dirty="0" err="1">
                <a:solidFill>
                  <a:srgbClr val="00B0F0"/>
                </a:solidFill>
              </a:rPr>
              <a:t>ReLU</a:t>
            </a:r>
            <a:r>
              <a:rPr lang="en-US" sz="4000" dirty="0">
                <a:solidFill>
                  <a:srgbClr val="00B0F0"/>
                </a:solidFill>
              </a:rPr>
              <a:t> (Rectified Linear Units) Layers</a:t>
            </a:r>
            <a:endParaRPr lang="en-IN" sz="4000" dirty="0" smtClean="0">
              <a:solidFill>
                <a:srgbClr val="00B0F0"/>
              </a:solidFill>
            </a:endParaRPr>
          </a:p>
          <a:p>
            <a:pPr lvl="0"/>
            <a:endParaRPr lang="en-IN" sz="2000" dirty="0" smtClean="0">
              <a:solidFill>
                <a:srgbClr val="FF0000"/>
              </a:solidFill>
            </a:endParaRPr>
          </a:p>
          <a:p>
            <a:pPr lvl="0">
              <a:buFont typeface="Wingdings" pitchFamily="2" charset="2"/>
              <a:buChar char="Ø"/>
            </a:pPr>
            <a:r>
              <a:rPr lang="en-US" dirty="0">
                <a:solidFill>
                  <a:prstClr val="black"/>
                </a:solidFill>
              </a:rPr>
              <a:t>After each conv layer, it is convention to apply a nonlinear layer (or </a:t>
            </a:r>
            <a:r>
              <a:rPr lang="en-US" dirty="0">
                <a:solidFill>
                  <a:srgbClr val="FF0000"/>
                </a:solidFill>
              </a:rPr>
              <a:t>activation layer</a:t>
            </a:r>
            <a:r>
              <a:rPr lang="en-US" dirty="0">
                <a:solidFill>
                  <a:prstClr val="black"/>
                </a:solidFill>
              </a:rPr>
              <a:t>) immediately </a:t>
            </a:r>
            <a:r>
              <a:rPr lang="en-US" dirty="0" smtClean="0">
                <a:solidFill>
                  <a:prstClr val="black"/>
                </a:solidFill>
              </a:rPr>
              <a:t>afterward. The </a:t>
            </a:r>
            <a:r>
              <a:rPr lang="en-US" dirty="0">
                <a:solidFill>
                  <a:prstClr val="black"/>
                </a:solidFill>
              </a:rPr>
              <a:t>purpose of this layer is to introduce nonlinearity to a system that basically has just been computing linear operations during the conv layers (just element wise multiplications and summations).In the past, nonlinear functions </a:t>
            </a:r>
            <a:r>
              <a:rPr lang="en-US" dirty="0">
                <a:solidFill>
                  <a:srgbClr val="FF0000"/>
                </a:solidFill>
              </a:rPr>
              <a:t>like </a:t>
            </a:r>
            <a:r>
              <a:rPr lang="en-US" dirty="0" err="1">
                <a:solidFill>
                  <a:srgbClr val="FF0000"/>
                </a:solidFill>
              </a:rPr>
              <a:t>tanh</a:t>
            </a:r>
            <a:r>
              <a:rPr lang="en-US" dirty="0">
                <a:solidFill>
                  <a:srgbClr val="FF0000"/>
                </a:solidFill>
              </a:rPr>
              <a:t> and sigmoid </a:t>
            </a:r>
            <a:r>
              <a:rPr lang="en-US" dirty="0">
                <a:solidFill>
                  <a:prstClr val="black"/>
                </a:solidFill>
              </a:rPr>
              <a:t>were used, but researchers found out that </a:t>
            </a:r>
            <a:r>
              <a:rPr lang="en-US" dirty="0" err="1">
                <a:solidFill>
                  <a:prstClr val="black"/>
                </a:solidFill>
              </a:rPr>
              <a:t>ReLU</a:t>
            </a:r>
            <a:r>
              <a:rPr lang="en-US" dirty="0">
                <a:solidFill>
                  <a:prstClr val="black"/>
                </a:solidFill>
              </a:rPr>
              <a:t> layers work far better because the network is able to train a lot faster (because of the computational efficiency) without making a significant difference to the accuracy</a:t>
            </a:r>
            <a:r>
              <a:rPr lang="en-US" dirty="0" smtClean="0">
                <a:solidFill>
                  <a:prstClr val="black"/>
                </a:solidFill>
              </a:rPr>
              <a:t>.</a:t>
            </a:r>
          </a:p>
          <a:p>
            <a:pPr lvl="0"/>
            <a:r>
              <a:rPr lang="en-US" dirty="0" smtClean="0">
                <a:solidFill>
                  <a:prstClr val="black"/>
                </a:solidFill>
              </a:rPr>
              <a:t> </a:t>
            </a:r>
          </a:p>
          <a:p>
            <a:pPr lvl="0">
              <a:buFont typeface="Wingdings" pitchFamily="2" charset="2"/>
              <a:buChar char="Ø"/>
            </a:pPr>
            <a:r>
              <a:rPr lang="en-US" dirty="0" err="1">
                <a:solidFill>
                  <a:prstClr val="black"/>
                </a:solidFill>
              </a:rPr>
              <a:t>ReLU</a:t>
            </a:r>
            <a:r>
              <a:rPr lang="en-US" dirty="0">
                <a:solidFill>
                  <a:prstClr val="black"/>
                </a:solidFill>
              </a:rPr>
              <a:t> (Rectified Linear Units) </a:t>
            </a:r>
            <a:r>
              <a:rPr lang="en-US" dirty="0" smtClean="0">
                <a:solidFill>
                  <a:prstClr val="black"/>
                </a:solidFill>
              </a:rPr>
              <a:t> activation function is</a:t>
            </a:r>
          </a:p>
          <a:p>
            <a:pPr lvl="0"/>
            <a:r>
              <a:rPr lang="en-US" b="1" i="1" dirty="0">
                <a:solidFill>
                  <a:prstClr val="black"/>
                </a:solidFill>
              </a:rPr>
              <a:t>	</a:t>
            </a:r>
            <a:r>
              <a:rPr lang="en-US" b="1" i="1" dirty="0" smtClean="0">
                <a:solidFill>
                  <a:prstClr val="black"/>
                </a:solidFill>
              </a:rPr>
              <a:t>	</a:t>
            </a:r>
          </a:p>
          <a:p>
            <a:pPr lvl="0"/>
            <a:r>
              <a:rPr lang="en-US" sz="3200" b="1" i="1" dirty="0">
                <a:solidFill>
                  <a:prstClr val="black"/>
                </a:solidFill>
              </a:rPr>
              <a:t>	</a:t>
            </a:r>
            <a:r>
              <a:rPr lang="en-US" sz="3200" b="1" i="1" dirty="0" smtClean="0">
                <a:solidFill>
                  <a:prstClr val="black"/>
                </a:solidFill>
              </a:rPr>
              <a:t>	   </a:t>
            </a:r>
            <a:r>
              <a:rPr lang="en-US" sz="3200" b="1" i="1" dirty="0" smtClean="0"/>
              <a:t>ƒ(x</a:t>
            </a:r>
            <a:r>
              <a:rPr lang="en-US" sz="3200" b="1" i="1" dirty="0"/>
              <a:t>) = max(0,x</a:t>
            </a:r>
            <a:r>
              <a:rPr lang="en-US" sz="3200" b="1" i="1" dirty="0" smtClean="0"/>
              <a: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000" y="4121774"/>
            <a:ext cx="5565900" cy="2628000"/>
          </a:xfrm>
          <a:prstGeom prst="rect">
            <a:avLst/>
          </a:prstGeom>
        </p:spPr>
      </p:pic>
    </p:spTree>
    <p:extLst>
      <p:ext uri="{BB962C8B-B14F-4D97-AF65-F5344CB8AC3E}">
        <p14:creationId xmlns:p14="http://schemas.microsoft.com/office/powerpoint/2010/main" val="1012949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116632"/>
            <a:ext cx="6624736" cy="5940088"/>
          </a:xfrm>
          <a:prstGeom prst="rect">
            <a:avLst/>
          </a:prstGeom>
          <a:noFill/>
        </p:spPr>
        <p:txBody>
          <a:bodyPr wrap="square" rtlCol="0">
            <a:spAutoFit/>
          </a:bodyPr>
          <a:lstStyle/>
          <a:p>
            <a:r>
              <a:rPr lang="en-US" sz="2800" b="1" dirty="0">
                <a:solidFill>
                  <a:srgbClr val="FF0000"/>
                </a:solidFill>
                <a:latin typeface="+mj-lt"/>
              </a:rPr>
              <a:t>Pooling </a:t>
            </a:r>
            <a:r>
              <a:rPr lang="en-US" sz="2800" b="1" dirty="0" smtClean="0">
                <a:solidFill>
                  <a:srgbClr val="FF0000"/>
                </a:solidFill>
                <a:latin typeface="+mj-lt"/>
              </a:rPr>
              <a:t>Layer</a:t>
            </a:r>
          </a:p>
          <a:p>
            <a:endParaRPr lang="en-US" sz="2800" b="1" dirty="0" smtClean="0">
              <a:solidFill>
                <a:srgbClr val="FF0000"/>
              </a:solidFill>
              <a:latin typeface="+mj-lt"/>
            </a:endParaRPr>
          </a:p>
          <a:p>
            <a:pPr marL="285750" indent="-285750">
              <a:buFont typeface="Wingdings" panose="05000000000000000000" pitchFamily="2" charset="2"/>
              <a:buChar char="Ø"/>
            </a:pPr>
            <a:r>
              <a:rPr lang="en-US" dirty="0"/>
              <a:t>Pooling layers section would reduce the number of parameters when the images are too large. Spatial pooling also called subsampling or </a:t>
            </a:r>
            <a:r>
              <a:rPr lang="en-US" dirty="0" err="1"/>
              <a:t>downsampling</a:t>
            </a:r>
            <a:r>
              <a:rPr lang="en-US" dirty="0"/>
              <a:t> which reduces the dimensionality of each map but retains the important information. Spatial pooling can be of different types</a:t>
            </a:r>
            <a:r>
              <a:rPr lang="en-US" dirty="0" smtClean="0"/>
              <a:t>:</a:t>
            </a:r>
          </a:p>
          <a:p>
            <a:pPr marL="742950" lvl="1" indent="-285750">
              <a:buFont typeface="Arial" panose="020B0604020202020204" pitchFamily="34" charset="0"/>
              <a:buChar char="•"/>
            </a:pPr>
            <a:r>
              <a:rPr lang="en-US" dirty="0" smtClean="0"/>
              <a:t>Max </a:t>
            </a:r>
            <a:r>
              <a:rPr lang="en-US" dirty="0"/>
              <a:t>Pooling</a:t>
            </a:r>
          </a:p>
          <a:p>
            <a:pPr marL="742950" lvl="1" indent="-285750">
              <a:buFont typeface="Arial" panose="020B0604020202020204" pitchFamily="34" charset="0"/>
              <a:buChar char="•"/>
            </a:pPr>
            <a:r>
              <a:rPr lang="en-US" dirty="0" smtClean="0"/>
              <a:t>Average </a:t>
            </a:r>
            <a:r>
              <a:rPr lang="en-US" dirty="0"/>
              <a:t>Pooling</a:t>
            </a:r>
          </a:p>
          <a:p>
            <a:pPr marL="742950" lvl="1" indent="-285750">
              <a:buFont typeface="Arial" panose="020B0604020202020204" pitchFamily="34" charset="0"/>
              <a:buChar char="•"/>
            </a:pPr>
            <a:r>
              <a:rPr lang="en-US" dirty="0" smtClean="0"/>
              <a:t>Sum Pooling</a:t>
            </a:r>
          </a:p>
          <a:p>
            <a:pPr lvl="1"/>
            <a:endParaRPr lang="en-US" dirty="0" smtClean="0"/>
          </a:p>
          <a:p>
            <a:pPr lvl="1"/>
            <a:endParaRPr lang="en-US" dirty="0" smtClean="0"/>
          </a:p>
          <a:p>
            <a:pPr marL="285750" lvl="1" indent="-285750">
              <a:buFont typeface="Wingdings" panose="05000000000000000000" pitchFamily="2" charset="2"/>
              <a:buChar char="Ø"/>
            </a:pPr>
            <a:r>
              <a:rPr lang="en-US" dirty="0"/>
              <a:t> After some </a:t>
            </a:r>
            <a:r>
              <a:rPr lang="en-US" dirty="0" err="1"/>
              <a:t>ReLU</a:t>
            </a:r>
            <a:r>
              <a:rPr lang="en-US" dirty="0"/>
              <a:t> layers, programmers may choose to apply a </a:t>
            </a:r>
            <a:r>
              <a:rPr lang="en-US" dirty="0">
                <a:solidFill>
                  <a:srgbClr val="FF0000"/>
                </a:solidFill>
              </a:rPr>
              <a:t>pooling layer</a:t>
            </a:r>
            <a:r>
              <a:rPr lang="en-US" dirty="0"/>
              <a:t>. It is also referred to as a </a:t>
            </a:r>
            <a:r>
              <a:rPr lang="en-US" dirty="0" err="1"/>
              <a:t>downsampling</a:t>
            </a:r>
            <a:r>
              <a:rPr lang="en-US" dirty="0"/>
              <a:t> layer. In this category, there are also several layer options, with </a:t>
            </a:r>
            <a:r>
              <a:rPr lang="en-US" dirty="0" smtClean="0">
                <a:solidFill>
                  <a:srgbClr val="FF0000"/>
                </a:solidFill>
              </a:rPr>
              <a:t>max pooling </a:t>
            </a:r>
            <a:r>
              <a:rPr lang="en-US" dirty="0"/>
              <a:t>being the most popular. This basically takes a filter (normally of size 2x2) and a stride of the same length. It then applies it to the input volume and outputs the maximum number in every </a:t>
            </a:r>
            <a:r>
              <a:rPr lang="en-US" dirty="0" smtClean="0"/>
              <a:t>sub region </a:t>
            </a:r>
            <a:r>
              <a:rPr lang="en-US" dirty="0"/>
              <a:t>that the filter convolves around.</a:t>
            </a:r>
            <a:endParaRPr lang="en-US" dirty="0" smtClean="0"/>
          </a:p>
          <a:p>
            <a:pPr marL="374650" lvl="1"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344088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1005780" y="-27384"/>
            <a:ext cx="7886700" cy="1325563"/>
          </a:xfrm>
        </p:spPr>
        <p:txBody>
          <a:bodyPr/>
          <a:lstStyle/>
          <a:p>
            <a:r>
              <a:rPr lang="en-US" altLang="zh-TW" dirty="0" smtClean="0">
                <a:solidFill>
                  <a:srgbClr val="00B0F0"/>
                </a:solidFill>
                <a:effectLst/>
                <a:ea typeface="ＭＳ Ｐゴシック" pitchFamily="34" charset="-128"/>
              </a:rPr>
              <a:t>Max Pooling</a:t>
            </a:r>
            <a:endParaRPr lang="zh-TW" altLang="en-US" dirty="0" smtClean="0">
              <a:solidFill>
                <a:srgbClr val="00B0F0"/>
              </a:solidFill>
              <a:effectLst/>
              <a:ea typeface="ＭＳ Ｐゴシック" pitchFamily="34" charset="-128"/>
            </a:endParaRPr>
          </a:p>
        </p:txBody>
      </p:sp>
      <p:sp>
        <p:nvSpPr>
          <p:cNvPr id="5" name="橢圓 11"/>
          <p:cNvSpPr>
            <a:spLocks noChangeArrowheads="1"/>
          </p:cNvSpPr>
          <p:nvPr/>
        </p:nvSpPr>
        <p:spPr bwMode="auto">
          <a:xfrm>
            <a:off x="895350" y="32845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3</a:t>
            </a:r>
            <a:endParaRPr lang="zh-TW" altLang="en-US" sz="2400" dirty="0">
              <a:solidFill>
                <a:srgbClr val="000000"/>
              </a:solidFill>
            </a:endParaRPr>
          </a:p>
        </p:txBody>
      </p:sp>
      <p:sp>
        <p:nvSpPr>
          <p:cNvPr id="6" name="橢圓 12"/>
          <p:cNvSpPr>
            <a:spLocks noChangeArrowheads="1"/>
          </p:cNvSpPr>
          <p:nvPr/>
        </p:nvSpPr>
        <p:spPr bwMode="auto">
          <a:xfrm>
            <a:off x="1736725" y="32845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7" name="橢圓 13"/>
          <p:cNvSpPr>
            <a:spLocks noChangeArrowheads="1"/>
          </p:cNvSpPr>
          <p:nvPr/>
        </p:nvSpPr>
        <p:spPr bwMode="auto">
          <a:xfrm>
            <a:off x="2579688"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-3</a:t>
            </a:r>
            <a:endParaRPr lang="zh-TW" altLang="en-US" sz="2400" dirty="0">
              <a:solidFill>
                <a:srgbClr val="000000"/>
              </a:solidFill>
            </a:endParaRPr>
          </a:p>
        </p:txBody>
      </p:sp>
      <p:sp>
        <p:nvSpPr>
          <p:cNvPr id="8" name="橢圓 14"/>
          <p:cNvSpPr>
            <a:spLocks noChangeArrowheads="1"/>
          </p:cNvSpPr>
          <p:nvPr/>
        </p:nvSpPr>
        <p:spPr bwMode="auto">
          <a:xfrm>
            <a:off x="3421063"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9" name="橢圓 15"/>
          <p:cNvSpPr>
            <a:spLocks noChangeArrowheads="1"/>
          </p:cNvSpPr>
          <p:nvPr/>
        </p:nvSpPr>
        <p:spPr bwMode="auto">
          <a:xfrm>
            <a:off x="895350" y="40846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-3</a:t>
            </a:r>
            <a:endParaRPr lang="zh-TW" altLang="en-US" sz="2400" dirty="0">
              <a:solidFill>
                <a:srgbClr val="000000"/>
              </a:solidFill>
            </a:endParaRPr>
          </a:p>
        </p:txBody>
      </p:sp>
      <p:sp>
        <p:nvSpPr>
          <p:cNvPr id="10" name="橢圓 16"/>
          <p:cNvSpPr>
            <a:spLocks noChangeArrowheads="1"/>
          </p:cNvSpPr>
          <p:nvPr/>
        </p:nvSpPr>
        <p:spPr bwMode="auto">
          <a:xfrm>
            <a:off x="1736725" y="40846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11" name="橢圓 17"/>
          <p:cNvSpPr>
            <a:spLocks noChangeArrowheads="1"/>
          </p:cNvSpPr>
          <p:nvPr/>
        </p:nvSpPr>
        <p:spPr bwMode="auto">
          <a:xfrm>
            <a:off x="2579688"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0</a:t>
            </a:r>
            <a:endParaRPr lang="zh-TW" altLang="en-US" sz="2400" dirty="0">
              <a:solidFill>
                <a:srgbClr val="000000"/>
              </a:solidFill>
            </a:endParaRPr>
          </a:p>
        </p:txBody>
      </p:sp>
      <p:sp>
        <p:nvSpPr>
          <p:cNvPr id="12" name="橢圓 18"/>
          <p:cNvSpPr>
            <a:spLocks noChangeArrowheads="1"/>
          </p:cNvSpPr>
          <p:nvPr/>
        </p:nvSpPr>
        <p:spPr bwMode="auto">
          <a:xfrm>
            <a:off x="3421063"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-3</a:t>
            </a:r>
            <a:endParaRPr lang="zh-TW" altLang="en-US" sz="2400" dirty="0">
              <a:solidFill>
                <a:srgbClr val="000000"/>
              </a:solidFill>
            </a:endParaRPr>
          </a:p>
        </p:txBody>
      </p:sp>
      <p:sp>
        <p:nvSpPr>
          <p:cNvPr id="13" name="橢圓 19"/>
          <p:cNvSpPr>
            <a:spLocks noChangeArrowheads="1"/>
          </p:cNvSpPr>
          <p:nvPr/>
        </p:nvSpPr>
        <p:spPr bwMode="auto">
          <a:xfrm>
            <a:off x="895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-3</a:t>
            </a:r>
            <a:endParaRPr lang="zh-TW" altLang="en-US" sz="2400" dirty="0">
              <a:solidFill>
                <a:srgbClr val="000000"/>
              </a:solidFill>
            </a:endParaRPr>
          </a:p>
        </p:txBody>
      </p:sp>
      <p:sp>
        <p:nvSpPr>
          <p:cNvPr id="14" name="橢圓 20"/>
          <p:cNvSpPr>
            <a:spLocks noChangeArrowheads="1"/>
          </p:cNvSpPr>
          <p:nvPr/>
        </p:nvSpPr>
        <p:spPr bwMode="auto">
          <a:xfrm>
            <a:off x="1736725"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-3</a:t>
            </a:r>
            <a:endParaRPr lang="zh-TW" altLang="en-US" sz="2400" dirty="0">
              <a:solidFill>
                <a:srgbClr val="000000"/>
              </a:solidFill>
            </a:endParaRPr>
          </a:p>
        </p:txBody>
      </p:sp>
      <p:sp>
        <p:nvSpPr>
          <p:cNvPr id="15" name="橢圓 21"/>
          <p:cNvSpPr>
            <a:spLocks noChangeArrowheads="1"/>
          </p:cNvSpPr>
          <p:nvPr/>
        </p:nvSpPr>
        <p:spPr bwMode="auto">
          <a:xfrm>
            <a:off x="2579688"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0</a:t>
            </a:r>
            <a:endParaRPr lang="zh-TW" altLang="en-US" sz="2400" dirty="0">
              <a:solidFill>
                <a:srgbClr val="000000"/>
              </a:solidFill>
            </a:endParaRPr>
          </a:p>
        </p:txBody>
      </p:sp>
      <p:sp>
        <p:nvSpPr>
          <p:cNvPr id="16" name="橢圓 22"/>
          <p:cNvSpPr>
            <a:spLocks noChangeArrowheads="1"/>
          </p:cNvSpPr>
          <p:nvPr/>
        </p:nvSpPr>
        <p:spPr bwMode="auto">
          <a:xfrm>
            <a:off x="3421063"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17" name="橢圓 23"/>
          <p:cNvSpPr>
            <a:spLocks noChangeArrowheads="1"/>
          </p:cNvSpPr>
          <p:nvPr/>
        </p:nvSpPr>
        <p:spPr bwMode="auto">
          <a:xfrm>
            <a:off x="895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3</a:t>
            </a:r>
            <a:endParaRPr lang="zh-TW" altLang="en-US" sz="2400" dirty="0">
              <a:solidFill>
                <a:srgbClr val="000000"/>
              </a:solidFill>
            </a:endParaRPr>
          </a:p>
        </p:txBody>
      </p:sp>
      <p:sp>
        <p:nvSpPr>
          <p:cNvPr id="18" name="橢圓 24"/>
          <p:cNvSpPr>
            <a:spLocks noChangeArrowheads="1"/>
          </p:cNvSpPr>
          <p:nvPr/>
        </p:nvSpPr>
        <p:spPr bwMode="auto">
          <a:xfrm>
            <a:off x="1736725"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-2</a:t>
            </a:r>
            <a:endParaRPr lang="zh-TW" altLang="en-US" sz="2400" dirty="0">
              <a:solidFill>
                <a:srgbClr val="000000"/>
              </a:solidFill>
            </a:endParaRPr>
          </a:p>
        </p:txBody>
      </p:sp>
      <p:sp>
        <p:nvSpPr>
          <p:cNvPr id="19" name="橢圓 25"/>
          <p:cNvSpPr>
            <a:spLocks noChangeArrowheads="1"/>
          </p:cNvSpPr>
          <p:nvPr/>
        </p:nvSpPr>
        <p:spPr bwMode="auto">
          <a:xfrm>
            <a:off x="2579688"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-2</a:t>
            </a:r>
            <a:endParaRPr lang="zh-TW" altLang="en-US" sz="2400" dirty="0">
              <a:solidFill>
                <a:srgbClr val="000000"/>
              </a:solidFill>
            </a:endParaRPr>
          </a:p>
        </p:txBody>
      </p:sp>
      <p:sp>
        <p:nvSpPr>
          <p:cNvPr id="20" name="橢圓 26"/>
          <p:cNvSpPr>
            <a:spLocks noChangeArrowheads="1"/>
          </p:cNvSpPr>
          <p:nvPr/>
        </p:nvSpPr>
        <p:spPr bwMode="auto">
          <a:xfrm>
            <a:off x="3421063"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graphicFrame>
        <p:nvGraphicFramePr>
          <p:cNvPr id="21" name="表格 34"/>
          <p:cNvGraphicFramePr>
            <a:graphicFrameLocks noGrp="1"/>
          </p:cNvGraphicFramePr>
          <p:nvPr/>
        </p:nvGraphicFramePr>
        <p:xfrm>
          <a:off x="5711825"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bl>
          </a:graphicData>
        </a:graphic>
      </p:graphicFrame>
      <p:sp>
        <p:nvSpPr>
          <p:cNvPr id="22" name="文字方塊 35"/>
          <p:cNvSpPr txBox="1">
            <a:spLocks noChangeArrowheads="1"/>
          </p:cNvSpPr>
          <p:nvPr/>
        </p:nvSpPr>
        <p:spPr bwMode="auto">
          <a:xfrm>
            <a:off x="7200900" y="208597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fontAlgn="base" hangingPunct="1">
              <a:spcBef>
                <a:spcPct val="0"/>
              </a:spcBef>
              <a:spcAft>
                <a:spcPct val="0"/>
              </a:spcAft>
              <a:buClrTx/>
              <a:buFontTx/>
              <a:buNone/>
            </a:pPr>
            <a:r>
              <a:rPr lang="en-US" altLang="zh-TW" sz="2400" smtClean="0">
                <a:solidFill>
                  <a:srgbClr val="000000"/>
                </a:solidFill>
              </a:rPr>
              <a:t>Filter 2</a:t>
            </a:r>
            <a:endParaRPr lang="zh-TW" altLang="en-US" sz="2400" smtClean="0">
              <a:solidFill>
                <a:srgbClr val="000000"/>
              </a:solidFill>
            </a:endParaRPr>
          </a:p>
        </p:txBody>
      </p:sp>
      <p:sp>
        <p:nvSpPr>
          <p:cNvPr id="23" name="橢圓 41"/>
          <p:cNvSpPr>
            <a:spLocks noChangeArrowheads="1"/>
          </p:cNvSpPr>
          <p:nvPr/>
        </p:nvSpPr>
        <p:spPr bwMode="auto">
          <a:xfrm>
            <a:off x="5064125"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24" name="橢圓 42"/>
          <p:cNvSpPr>
            <a:spLocks noChangeArrowheads="1"/>
          </p:cNvSpPr>
          <p:nvPr/>
        </p:nvSpPr>
        <p:spPr bwMode="auto">
          <a:xfrm>
            <a:off x="5905500"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25" name="橢圓 43"/>
          <p:cNvSpPr>
            <a:spLocks noChangeArrowheads="1"/>
          </p:cNvSpPr>
          <p:nvPr/>
        </p:nvSpPr>
        <p:spPr bwMode="auto">
          <a:xfrm>
            <a:off x="6748463"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26" name="橢圓 44"/>
          <p:cNvSpPr>
            <a:spLocks noChangeArrowheads="1"/>
          </p:cNvSpPr>
          <p:nvPr/>
        </p:nvSpPr>
        <p:spPr bwMode="auto">
          <a:xfrm>
            <a:off x="7589838"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27" name="橢圓 45"/>
          <p:cNvSpPr>
            <a:spLocks noChangeArrowheads="1"/>
          </p:cNvSpPr>
          <p:nvPr/>
        </p:nvSpPr>
        <p:spPr bwMode="auto">
          <a:xfrm>
            <a:off x="5064125"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28" name="橢圓 46"/>
          <p:cNvSpPr>
            <a:spLocks noChangeArrowheads="1"/>
          </p:cNvSpPr>
          <p:nvPr/>
        </p:nvSpPr>
        <p:spPr bwMode="auto">
          <a:xfrm>
            <a:off x="5905500"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IN" altLang="zh-TW" sz="2400" dirty="0" smtClean="0">
                <a:solidFill>
                  <a:srgbClr val="000000"/>
                </a:solidFill>
                <a:ea typeface="ＭＳ Ｐゴシック" pitchFamily="34" charset="-128"/>
              </a:rPr>
              <a:t>-1</a:t>
            </a:r>
            <a:endParaRPr lang="zh-TW" altLang="en-US" sz="2400" dirty="0">
              <a:solidFill>
                <a:srgbClr val="000000"/>
              </a:solidFill>
            </a:endParaRPr>
          </a:p>
        </p:txBody>
      </p:sp>
      <p:sp>
        <p:nvSpPr>
          <p:cNvPr id="29" name="橢圓 47"/>
          <p:cNvSpPr>
            <a:spLocks noChangeArrowheads="1"/>
          </p:cNvSpPr>
          <p:nvPr/>
        </p:nvSpPr>
        <p:spPr bwMode="auto">
          <a:xfrm>
            <a:off x="6748463"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-2</a:t>
            </a:r>
            <a:endParaRPr lang="zh-TW" altLang="en-US" sz="2400" dirty="0">
              <a:solidFill>
                <a:srgbClr val="000000"/>
              </a:solidFill>
            </a:endParaRPr>
          </a:p>
        </p:txBody>
      </p:sp>
      <p:sp>
        <p:nvSpPr>
          <p:cNvPr id="30" name="橢圓 48"/>
          <p:cNvSpPr>
            <a:spLocks noChangeArrowheads="1"/>
          </p:cNvSpPr>
          <p:nvPr/>
        </p:nvSpPr>
        <p:spPr bwMode="auto">
          <a:xfrm>
            <a:off x="7589838"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31" name="橢圓 49"/>
          <p:cNvSpPr>
            <a:spLocks noChangeArrowheads="1"/>
          </p:cNvSpPr>
          <p:nvPr/>
        </p:nvSpPr>
        <p:spPr bwMode="auto">
          <a:xfrm>
            <a:off x="5064125"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32" name="橢圓 50"/>
          <p:cNvSpPr>
            <a:spLocks noChangeArrowheads="1"/>
          </p:cNvSpPr>
          <p:nvPr/>
        </p:nvSpPr>
        <p:spPr bwMode="auto">
          <a:xfrm>
            <a:off x="5905500"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33" name="橢圓 51"/>
          <p:cNvSpPr>
            <a:spLocks noChangeArrowheads="1"/>
          </p:cNvSpPr>
          <p:nvPr/>
        </p:nvSpPr>
        <p:spPr bwMode="auto">
          <a:xfrm>
            <a:off x="6748463"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-2</a:t>
            </a:r>
            <a:endParaRPr lang="zh-TW" altLang="en-US" sz="2400" dirty="0">
              <a:solidFill>
                <a:srgbClr val="000000"/>
              </a:solidFill>
            </a:endParaRPr>
          </a:p>
        </p:txBody>
      </p:sp>
      <p:sp>
        <p:nvSpPr>
          <p:cNvPr id="34" name="橢圓 52"/>
          <p:cNvSpPr>
            <a:spLocks noChangeArrowheads="1"/>
          </p:cNvSpPr>
          <p:nvPr/>
        </p:nvSpPr>
        <p:spPr bwMode="auto">
          <a:xfrm>
            <a:off x="7589838"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35" name="橢圓 53"/>
          <p:cNvSpPr>
            <a:spLocks noChangeArrowheads="1"/>
          </p:cNvSpPr>
          <p:nvPr/>
        </p:nvSpPr>
        <p:spPr bwMode="auto">
          <a:xfrm>
            <a:off x="5064125"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-1</a:t>
            </a:r>
            <a:endParaRPr lang="zh-TW" altLang="en-US" sz="2400" dirty="0">
              <a:solidFill>
                <a:srgbClr val="000000"/>
              </a:solidFill>
            </a:endParaRPr>
          </a:p>
        </p:txBody>
      </p:sp>
      <p:sp>
        <p:nvSpPr>
          <p:cNvPr id="36" name="橢圓 54"/>
          <p:cNvSpPr>
            <a:spLocks noChangeArrowheads="1"/>
          </p:cNvSpPr>
          <p:nvPr/>
        </p:nvSpPr>
        <p:spPr bwMode="auto">
          <a:xfrm>
            <a:off x="5905500"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0</a:t>
            </a:r>
            <a:endParaRPr lang="zh-TW" altLang="en-US" sz="2400" dirty="0">
              <a:solidFill>
                <a:srgbClr val="000000"/>
              </a:solidFill>
            </a:endParaRPr>
          </a:p>
        </p:txBody>
      </p:sp>
      <p:sp>
        <p:nvSpPr>
          <p:cNvPr id="37" name="橢圓 55"/>
          <p:cNvSpPr>
            <a:spLocks noChangeArrowheads="1"/>
          </p:cNvSpPr>
          <p:nvPr/>
        </p:nvSpPr>
        <p:spPr bwMode="auto">
          <a:xfrm>
            <a:off x="6748463"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-4</a:t>
            </a:r>
            <a:endParaRPr lang="zh-TW" altLang="en-US" sz="2400" dirty="0">
              <a:solidFill>
                <a:srgbClr val="000000"/>
              </a:solidFill>
            </a:endParaRPr>
          </a:p>
        </p:txBody>
      </p:sp>
      <p:sp>
        <p:nvSpPr>
          <p:cNvPr id="38" name="橢圓 56"/>
          <p:cNvSpPr>
            <a:spLocks noChangeArrowheads="1"/>
          </p:cNvSpPr>
          <p:nvPr/>
        </p:nvSpPr>
        <p:spPr bwMode="auto">
          <a:xfrm>
            <a:off x="7589838"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3</a:t>
            </a:r>
            <a:endParaRPr lang="zh-TW" altLang="en-US" sz="2400" dirty="0">
              <a:solidFill>
                <a:srgbClr val="000000"/>
              </a:solidFill>
            </a:endParaRPr>
          </a:p>
        </p:txBody>
      </p:sp>
      <p:graphicFrame>
        <p:nvGraphicFramePr>
          <p:cNvPr id="39" name="表格 57"/>
          <p:cNvGraphicFramePr>
            <a:graphicFrameLocks noGrp="1"/>
          </p:cNvGraphicFramePr>
          <p:nvPr/>
        </p:nvGraphicFramePr>
        <p:xfrm>
          <a:off x="1706563"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bl>
          </a:graphicData>
        </a:graphic>
      </p:graphicFrame>
      <p:sp>
        <p:nvSpPr>
          <p:cNvPr id="40" name="文字方塊 58"/>
          <p:cNvSpPr txBox="1">
            <a:spLocks noChangeArrowheads="1"/>
          </p:cNvSpPr>
          <p:nvPr/>
        </p:nvSpPr>
        <p:spPr bwMode="auto">
          <a:xfrm>
            <a:off x="3328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fontAlgn="base" hangingPunct="1">
              <a:spcBef>
                <a:spcPct val="0"/>
              </a:spcBef>
              <a:spcAft>
                <a:spcPct val="0"/>
              </a:spcAft>
              <a:buClrTx/>
              <a:buFontTx/>
              <a:buNone/>
            </a:pPr>
            <a:r>
              <a:rPr lang="en-US" altLang="zh-TW" sz="2400" smtClean="0">
                <a:solidFill>
                  <a:srgbClr val="000000"/>
                </a:solidFill>
              </a:rPr>
              <a:t>Filter 1</a:t>
            </a:r>
            <a:endParaRPr lang="zh-TW" altLang="en-US" sz="2400" smtClean="0">
              <a:solidFill>
                <a:srgbClr val="000000"/>
              </a:solidFill>
            </a:endParaRPr>
          </a:p>
        </p:txBody>
      </p:sp>
      <p:sp>
        <p:nvSpPr>
          <p:cNvPr id="41" name="矩形 2"/>
          <p:cNvSpPr/>
          <p:nvPr/>
        </p:nvSpPr>
        <p:spPr>
          <a:xfrm>
            <a:off x="895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42" name="矩形 67"/>
          <p:cNvSpPr/>
          <p:nvPr/>
        </p:nvSpPr>
        <p:spPr>
          <a:xfrm>
            <a:off x="2579688" y="3284538"/>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43" name="矩形 68"/>
          <p:cNvSpPr/>
          <p:nvPr/>
        </p:nvSpPr>
        <p:spPr>
          <a:xfrm>
            <a:off x="895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44" name="矩形 69"/>
          <p:cNvSpPr/>
          <p:nvPr/>
        </p:nvSpPr>
        <p:spPr>
          <a:xfrm>
            <a:off x="2579688" y="4940300"/>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45" name="矩形 70"/>
          <p:cNvSpPr/>
          <p:nvPr/>
        </p:nvSpPr>
        <p:spPr>
          <a:xfrm>
            <a:off x="5064125" y="3325813"/>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46" name="矩形 71"/>
          <p:cNvSpPr/>
          <p:nvPr/>
        </p:nvSpPr>
        <p:spPr>
          <a:xfrm>
            <a:off x="6748463" y="3325813"/>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47" name="矩形 72"/>
          <p:cNvSpPr/>
          <p:nvPr/>
        </p:nvSpPr>
        <p:spPr>
          <a:xfrm>
            <a:off x="5064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48" name="矩形 73"/>
          <p:cNvSpPr/>
          <p:nvPr/>
        </p:nvSpPr>
        <p:spPr>
          <a:xfrm>
            <a:off x="6748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49" name="橢圓 46"/>
          <p:cNvSpPr>
            <a:spLocks noChangeArrowheads="1"/>
          </p:cNvSpPr>
          <p:nvPr/>
        </p:nvSpPr>
        <p:spPr bwMode="auto">
          <a:xfrm>
            <a:off x="5904000" y="4140000"/>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IN" altLang="zh-TW" sz="2400" dirty="0">
                <a:solidFill>
                  <a:srgbClr val="000000"/>
                </a:solidFill>
                <a:ea typeface="ＭＳ Ｐゴシック" pitchFamily="34" charset="-128"/>
              </a:rPr>
              <a:t>0</a:t>
            </a:r>
            <a:endParaRPr lang="zh-TW" altLang="en-US" sz="2400" dirty="0">
              <a:solidFill>
                <a:srgbClr val="000000"/>
              </a:solidFill>
            </a:endParaRPr>
          </a:p>
        </p:txBody>
      </p:sp>
    </p:spTree>
    <p:extLst>
      <p:ext uri="{BB962C8B-B14F-4D97-AF65-F5344CB8AC3E}">
        <p14:creationId xmlns:p14="http://schemas.microsoft.com/office/powerpoint/2010/main" val="2188444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6" presetClass="entr" presetSubtype="16" fill="hold" grpId="0" nodeType="click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circle(in)">
                                      <p:cBhvr>
                                        <p:cTn id="135" dur="2000"/>
                                        <p:tgtEl>
                                          <p:spTgt spid="49"/>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20"/>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1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23"/>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24"/>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27"/>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grpId="1" nodeType="clickEffect">
                                  <p:stCondLst>
                                    <p:cond delay="0"/>
                                  </p:stCondLst>
                                  <p:childTnLst>
                                    <p:set>
                                      <p:cBhvr>
                                        <p:cTn id="151" dur="1" fill="hold">
                                          <p:stCondLst>
                                            <p:cond delay="0"/>
                                          </p:stCondLst>
                                        </p:cTn>
                                        <p:tgtEl>
                                          <p:spTgt spid="25"/>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26"/>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29"/>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1"/>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32"/>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35"/>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33"/>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34"/>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a:xfrm>
            <a:off x="1005780" y="365125"/>
            <a:ext cx="7886700" cy="1325563"/>
          </a:xfrm>
        </p:spPr>
        <p:txBody>
          <a:bodyPr/>
          <a:lstStyle/>
          <a:p>
            <a:r>
              <a:rPr lang="en-US" altLang="zh-TW" b="1" dirty="0" smtClean="0">
                <a:solidFill>
                  <a:srgbClr val="92D050"/>
                </a:solidFill>
                <a:effectLst/>
                <a:ea typeface="ＭＳ Ｐゴシック" pitchFamily="34" charset="-128"/>
              </a:rPr>
              <a:t>Why Pooling</a:t>
            </a:r>
            <a:endParaRPr lang="zh-TW" altLang="en-US" b="1" dirty="0" smtClean="0">
              <a:solidFill>
                <a:srgbClr val="92D050"/>
              </a:solidFill>
              <a:effectLst/>
              <a:ea typeface="ＭＳ Ｐゴシック" pitchFamily="34" charset="-128"/>
            </a:endParaRPr>
          </a:p>
        </p:txBody>
      </p:sp>
      <p:sp>
        <p:nvSpPr>
          <p:cNvPr id="19459" name="內容版面配置區 2"/>
          <p:cNvSpPr>
            <a:spLocks noGrp="1"/>
          </p:cNvSpPr>
          <p:nvPr>
            <p:ph idx="1"/>
          </p:nvPr>
        </p:nvSpPr>
        <p:spPr>
          <a:xfrm>
            <a:off x="971600" y="1825625"/>
            <a:ext cx="7886700" cy="4351338"/>
          </a:xfrm>
        </p:spPr>
        <p:txBody>
          <a:bodyPr/>
          <a:lstStyle/>
          <a:p>
            <a:r>
              <a:rPr lang="en-US" altLang="zh-TW" sz="2800" dirty="0" smtClean="0">
                <a:ea typeface="ＭＳ Ｐゴシック" pitchFamily="34" charset="-128"/>
              </a:rPr>
              <a:t>Subsampling pixels will not change the object </a:t>
            </a:r>
            <a:endParaRPr lang="zh-TW" altLang="en-US" sz="2800" dirty="0" smtClean="0">
              <a:ea typeface="ＭＳ Ｐゴシック" pitchFamily="34" charset="-128"/>
            </a:endParaRPr>
          </a:p>
        </p:txBody>
      </p:sp>
      <p:pic>
        <p:nvPicPr>
          <p:cNvPr id="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2924175"/>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3433763"/>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p:cNvSpPr/>
          <p:nvPr/>
        </p:nvSpPr>
        <p:spPr>
          <a:xfrm>
            <a:off x="4397375" y="3627438"/>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9" name="文字方塊 5"/>
          <p:cNvSpPr txBox="1">
            <a:spLocks noChangeArrowheads="1"/>
          </p:cNvSpPr>
          <p:nvPr/>
        </p:nvSpPr>
        <p:spPr bwMode="auto">
          <a:xfrm>
            <a:off x="4291013" y="4424363"/>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r>
              <a:rPr lang="en-US" altLang="zh-TW" sz="2400" dirty="0" smtClean="0">
                <a:solidFill>
                  <a:srgbClr val="FF0000"/>
                </a:solidFill>
              </a:rPr>
              <a:t>Subsampling</a:t>
            </a:r>
            <a:endParaRPr lang="zh-TW" altLang="en-US" sz="2400" dirty="0" smtClean="0">
              <a:solidFill>
                <a:srgbClr val="FF0000"/>
              </a:solidFill>
            </a:endParaRPr>
          </a:p>
        </p:txBody>
      </p:sp>
      <p:sp>
        <p:nvSpPr>
          <p:cNvPr id="10" name="文字方塊 6"/>
          <p:cNvSpPr txBox="1">
            <a:spLocks noChangeArrowheads="1"/>
          </p:cNvSpPr>
          <p:nvPr/>
        </p:nvSpPr>
        <p:spPr bwMode="auto">
          <a:xfrm>
            <a:off x="1876425" y="2408238"/>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fontAlgn="base" hangingPunct="1">
              <a:spcBef>
                <a:spcPct val="0"/>
              </a:spcBef>
              <a:spcAft>
                <a:spcPct val="0"/>
              </a:spcAft>
              <a:buClrTx/>
              <a:buFontTx/>
              <a:buNone/>
            </a:pPr>
            <a:r>
              <a:rPr lang="en-US" altLang="zh-TW" sz="2800" dirty="0" smtClean="0">
                <a:solidFill>
                  <a:srgbClr val="000000"/>
                </a:solidFill>
              </a:rPr>
              <a:t>bird</a:t>
            </a:r>
            <a:endParaRPr lang="zh-TW" altLang="en-US" sz="2800" dirty="0" smtClean="0">
              <a:solidFill>
                <a:srgbClr val="000000"/>
              </a:solidFill>
            </a:endParaRPr>
          </a:p>
        </p:txBody>
      </p:sp>
      <p:sp>
        <p:nvSpPr>
          <p:cNvPr id="11" name="文字方塊 8"/>
          <p:cNvSpPr txBox="1">
            <a:spLocks noChangeArrowheads="1"/>
          </p:cNvSpPr>
          <p:nvPr/>
        </p:nvSpPr>
        <p:spPr bwMode="auto">
          <a:xfrm>
            <a:off x="6604000" y="2900363"/>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fontAlgn="base" hangingPunct="1">
              <a:spcBef>
                <a:spcPct val="0"/>
              </a:spcBef>
              <a:spcAft>
                <a:spcPct val="0"/>
              </a:spcAft>
              <a:buClrTx/>
              <a:buFontTx/>
              <a:buNone/>
            </a:pPr>
            <a:r>
              <a:rPr lang="en-US" altLang="zh-TW" sz="2800" dirty="0" smtClean="0">
                <a:solidFill>
                  <a:srgbClr val="000000"/>
                </a:solidFill>
              </a:rPr>
              <a:t>bird</a:t>
            </a:r>
            <a:endParaRPr lang="zh-TW" altLang="en-US" sz="2800" dirty="0" smtClean="0">
              <a:solidFill>
                <a:srgbClr val="000000"/>
              </a:solidFill>
            </a:endParaRPr>
          </a:p>
        </p:txBody>
      </p:sp>
      <p:sp>
        <p:nvSpPr>
          <p:cNvPr id="12" name="文字方塊 7"/>
          <p:cNvSpPr txBox="1">
            <a:spLocks noChangeArrowheads="1"/>
          </p:cNvSpPr>
          <p:nvPr/>
        </p:nvSpPr>
        <p:spPr bwMode="auto">
          <a:xfrm>
            <a:off x="995487" y="5415309"/>
            <a:ext cx="796900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r>
              <a:rPr lang="en-US" altLang="zh-TW" sz="2400" dirty="0" smtClean="0">
                <a:solidFill>
                  <a:srgbClr val="000000"/>
                </a:solidFill>
              </a:rPr>
              <a:t>We can </a:t>
            </a:r>
            <a:r>
              <a:rPr lang="en-US" altLang="zh-TW" sz="2400" dirty="0" smtClean="0">
                <a:solidFill>
                  <a:srgbClr val="000000"/>
                </a:solidFill>
                <a:latin typeface="+mn-lt"/>
              </a:rPr>
              <a:t>subsample</a:t>
            </a:r>
            <a:r>
              <a:rPr lang="en-US" altLang="zh-TW" sz="2400" dirty="0" smtClean="0">
                <a:solidFill>
                  <a:srgbClr val="000000"/>
                </a:solidFill>
              </a:rPr>
              <a:t> the pixels to make image smaller</a:t>
            </a:r>
            <a:endParaRPr lang="zh-TW" altLang="en-US" sz="2400" dirty="0" smtClean="0">
              <a:solidFill>
                <a:srgbClr val="000000"/>
              </a:solidFill>
            </a:endParaRPr>
          </a:p>
        </p:txBody>
      </p:sp>
      <p:sp>
        <p:nvSpPr>
          <p:cNvPr id="13" name="文字方塊 12"/>
          <p:cNvSpPr txBox="1">
            <a:spLocks noChangeArrowheads="1"/>
          </p:cNvSpPr>
          <p:nvPr/>
        </p:nvSpPr>
        <p:spPr bwMode="auto">
          <a:xfrm>
            <a:off x="1876425" y="6021388"/>
            <a:ext cx="726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r>
              <a:rPr lang="en-US" altLang="zh-TW" sz="2400" dirty="0" smtClean="0">
                <a:solidFill>
                  <a:srgbClr val="000000"/>
                </a:solidFill>
              </a:rPr>
              <a:t>fewer </a:t>
            </a:r>
            <a:r>
              <a:rPr lang="en-US" altLang="zh-TW" sz="2400" dirty="0" smtClean="0">
                <a:solidFill>
                  <a:srgbClr val="000000"/>
                </a:solidFill>
                <a:latin typeface="+mn-lt"/>
              </a:rPr>
              <a:t>parameters</a:t>
            </a:r>
            <a:r>
              <a:rPr lang="en-US" altLang="zh-TW" sz="2400" dirty="0" smtClean="0">
                <a:solidFill>
                  <a:srgbClr val="000000"/>
                </a:solidFill>
              </a:rPr>
              <a:t> to characterize the image</a:t>
            </a:r>
            <a:endParaRPr lang="zh-TW" altLang="en-US" sz="2400" dirty="0" smtClean="0">
              <a:solidFill>
                <a:srgbClr val="000000"/>
              </a:solidFill>
            </a:endParaRPr>
          </a:p>
        </p:txBody>
      </p:sp>
      <p:sp>
        <p:nvSpPr>
          <p:cNvPr id="14" name="向右箭號 11"/>
          <p:cNvSpPr/>
          <p:nvPr/>
        </p:nvSpPr>
        <p:spPr>
          <a:xfrm>
            <a:off x="955675" y="6021388"/>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Tree>
    <p:extLst>
      <p:ext uri="{BB962C8B-B14F-4D97-AF65-F5344CB8AC3E}">
        <p14:creationId xmlns:p14="http://schemas.microsoft.com/office/powerpoint/2010/main" val="2726259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034360" y="197768"/>
            <a:ext cx="7498080" cy="1143000"/>
          </a:xfrm>
        </p:spPr>
        <p:txBody>
          <a:bodyPr>
            <a:normAutofit fontScale="90000"/>
          </a:bodyPr>
          <a:lstStyle/>
          <a:p>
            <a:r>
              <a:rPr lang="en-US" altLang="en-US" dirty="0" smtClean="0">
                <a:solidFill>
                  <a:srgbClr val="FFC000"/>
                </a:solidFill>
                <a:effectLst/>
                <a:ea typeface="ＭＳ Ｐゴシック" pitchFamily="34" charset="-128"/>
              </a:rPr>
              <a:t>A CNN compresses a fully connected network in two ways:</a:t>
            </a:r>
          </a:p>
        </p:txBody>
      </p:sp>
      <p:sp>
        <p:nvSpPr>
          <p:cNvPr id="3" name="Content Placeholder 2"/>
          <p:cNvSpPr>
            <a:spLocks noGrp="1"/>
          </p:cNvSpPr>
          <p:nvPr>
            <p:ph idx="1"/>
          </p:nvPr>
        </p:nvSpPr>
        <p:spPr>
          <a:xfrm>
            <a:off x="1010344" y="1828800"/>
            <a:ext cx="8133656" cy="4302125"/>
          </a:xfrm>
        </p:spPr>
        <p:txBody>
          <a:bodyPr/>
          <a:lstStyle/>
          <a:p>
            <a:r>
              <a:rPr lang="en-US" altLang="en-US" dirty="0" smtClean="0">
                <a:ea typeface="ＭＳ Ｐゴシック" pitchFamily="34" charset="-128"/>
              </a:rPr>
              <a:t>Reducing number of connections</a:t>
            </a:r>
          </a:p>
          <a:p>
            <a:r>
              <a:rPr lang="en-US" altLang="en-US" dirty="0" smtClean="0">
                <a:ea typeface="ＭＳ Ｐゴシック" pitchFamily="34" charset="-128"/>
              </a:rPr>
              <a:t>Shared weights on the edges</a:t>
            </a:r>
          </a:p>
          <a:p>
            <a:r>
              <a:rPr lang="en-US" altLang="en-US" dirty="0" smtClean="0">
                <a:ea typeface="ＭＳ Ｐゴシック" pitchFamily="34" charset="-128"/>
              </a:rPr>
              <a:t>Max pooling further reduces the complexity</a:t>
            </a:r>
          </a:p>
        </p:txBody>
      </p:sp>
    </p:spTree>
    <p:extLst>
      <p:ext uri="{BB962C8B-B14F-4D97-AF65-F5344CB8AC3E}">
        <p14:creationId xmlns:p14="http://schemas.microsoft.com/office/powerpoint/2010/main" val="2463779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0"/>
          <p:cNvSpPr/>
          <p:nvPr/>
        </p:nvSpPr>
        <p:spPr>
          <a:xfrm>
            <a:off x="6228000" y="1624223"/>
            <a:ext cx="1800000" cy="5760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base">
              <a:spcBef>
                <a:spcPct val="0"/>
              </a:spcBef>
              <a:spcAft>
                <a:spcPct val="0"/>
              </a:spcAft>
              <a:defRPr/>
            </a:pPr>
            <a:r>
              <a:rPr lang="en-US" altLang="zh-TW" sz="2000" dirty="0">
                <a:solidFill>
                  <a:srgbClr val="000000"/>
                </a:solidFill>
              </a:rPr>
              <a:t>Convolution</a:t>
            </a:r>
            <a:endParaRPr lang="zh-TW" altLang="en-US" sz="2000" dirty="0">
              <a:solidFill>
                <a:srgbClr val="000000"/>
              </a:solidFill>
            </a:endParaRPr>
          </a:p>
        </p:txBody>
      </p:sp>
      <p:sp>
        <p:nvSpPr>
          <p:cNvPr id="7" name="矩形 12"/>
          <p:cNvSpPr/>
          <p:nvPr/>
        </p:nvSpPr>
        <p:spPr>
          <a:xfrm>
            <a:off x="6228000" y="3384000"/>
            <a:ext cx="1800000" cy="5760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base">
              <a:spcBef>
                <a:spcPct val="0"/>
              </a:spcBef>
              <a:spcAft>
                <a:spcPct val="0"/>
              </a:spcAft>
              <a:defRPr/>
            </a:pPr>
            <a:r>
              <a:rPr lang="en-IN" altLang="zh-TW" sz="2000" dirty="0" err="1" smtClean="0">
                <a:solidFill>
                  <a:srgbClr val="000000"/>
                </a:solidFill>
              </a:rPr>
              <a:t>ReLU</a:t>
            </a:r>
            <a:endParaRPr lang="zh-TW" altLang="en-US" sz="2000" dirty="0">
              <a:solidFill>
                <a:srgbClr val="000000"/>
              </a:solidFill>
            </a:endParaRPr>
          </a:p>
        </p:txBody>
      </p:sp>
      <p:sp>
        <p:nvSpPr>
          <p:cNvPr id="8" name="矩形 13"/>
          <p:cNvSpPr/>
          <p:nvPr/>
        </p:nvSpPr>
        <p:spPr>
          <a:xfrm>
            <a:off x="6228000" y="44688"/>
            <a:ext cx="1800000" cy="5760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fontAlgn="base">
              <a:spcBef>
                <a:spcPct val="0"/>
              </a:spcBef>
              <a:spcAft>
                <a:spcPct val="0"/>
              </a:spcAft>
              <a:defRPr/>
            </a:pPr>
            <a:r>
              <a:rPr lang="en-IN" altLang="zh-TW" sz="2000" dirty="0" smtClean="0">
                <a:solidFill>
                  <a:srgbClr val="000000"/>
                </a:solidFill>
              </a:rPr>
              <a:t>Input</a:t>
            </a:r>
            <a:endParaRPr lang="zh-TW" altLang="en-US" sz="2000" dirty="0">
              <a:solidFill>
                <a:srgbClr val="000000"/>
              </a:solidFill>
            </a:endParaRPr>
          </a:p>
        </p:txBody>
      </p:sp>
      <p:sp>
        <p:nvSpPr>
          <p:cNvPr id="9" name="矩形 14"/>
          <p:cNvSpPr/>
          <p:nvPr/>
        </p:nvSpPr>
        <p:spPr>
          <a:xfrm>
            <a:off x="6228000" y="5085184"/>
            <a:ext cx="1800000" cy="576000"/>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base">
              <a:spcBef>
                <a:spcPct val="0"/>
              </a:spcBef>
              <a:spcAft>
                <a:spcPct val="0"/>
              </a:spcAft>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p:cNvSpPr/>
          <p:nvPr/>
        </p:nvSpPr>
        <p:spPr>
          <a:xfrm>
            <a:off x="6768000" y="969863"/>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11" name="向下箭號 17"/>
          <p:cNvSpPr/>
          <p:nvPr/>
        </p:nvSpPr>
        <p:spPr>
          <a:xfrm>
            <a:off x="6768000" y="2564904"/>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12" name="向下箭號 18"/>
          <p:cNvSpPr/>
          <p:nvPr/>
        </p:nvSpPr>
        <p:spPr>
          <a:xfrm>
            <a:off x="6768000" y="4284000"/>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22548" name="文字方塊 20"/>
          <p:cNvSpPr txBox="1">
            <a:spLocks noChangeArrowheads="1"/>
          </p:cNvSpPr>
          <p:nvPr/>
        </p:nvSpPr>
        <p:spPr bwMode="auto">
          <a:xfrm>
            <a:off x="8065889" y="3414713"/>
            <a:ext cx="107811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r>
              <a:rPr lang="en-US" altLang="zh-TW" sz="2400" dirty="0" smtClean="0">
                <a:solidFill>
                  <a:srgbClr val="000000"/>
                </a:solidFill>
              </a:rPr>
              <a:t>  Can repeat many times</a:t>
            </a:r>
            <a:endParaRPr lang="zh-TW" altLang="en-US" sz="2400" dirty="0" smtClean="0">
              <a:solidFill>
                <a:srgbClr val="000000"/>
              </a:solidFill>
            </a:endParaRPr>
          </a:p>
        </p:txBody>
      </p:sp>
      <p:sp>
        <p:nvSpPr>
          <p:cNvPr id="15" name="左大括弧 22"/>
          <p:cNvSpPr/>
          <p:nvPr/>
        </p:nvSpPr>
        <p:spPr>
          <a:xfrm flipH="1">
            <a:off x="7920000" y="1512000"/>
            <a:ext cx="324000" cy="4500000"/>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TW" altLang="en-US">
              <a:solidFill>
                <a:srgbClr val="0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00" y="214976"/>
            <a:ext cx="4680000" cy="2205912"/>
          </a:xfrm>
          <a:prstGeom prst="rect">
            <a:avLst/>
          </a:prstGeom>
        </p:spPr>
      </p:pic>
      <p:sp>
        <p:nvSpPr>
          <p:cNvPr id="31" name="向下箭號 11"/>
          <p:cNvSpPr/>
          <p:nvPr/>
        </p:nvSpPr>
        <p:spPr>
          <a:xfrm rot="5400000">
            <a:off x="5724000" y="1656000"/>
            <a:ext cx="546100" cy="4680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000" y="2613233"/>
            <a:ext cx="4680000" cy="1751871"/>
          </a:xfrm>
          <a:prstGeom prst="rect">
            <a:avLst/>
          </a:prstGeom>
        </p:spPr>
      </p:pic>
      <p:sp>
        <p:nvSpPr>
          <p:cNvPr id="32" name="向下箭號 11"/>
          <p:cNvSpPr/>
          <p:nvPr/>
        </p:nvSpPr>
        <p:spPr>
          <a:xfrm rot="5400000">
            <a:off x="5724000" y="3420000"/>
            <a:ext cx="546100" cy="4680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359" y="4581129"/>
            <a:ext cx="4680000" cy="1995882"/>
          </a:xfrm>
          <a:prstGeom prst="rect">
            <a:avLst/>
          </a:prstGeom>
        </p:spPr>
      </p:pic>
      <p:sp>
        <p:nvSpPr>
          <p:cNvPr id="34" name="向下箭號 11"/>
          <p:cNvSpPr/>
          <p:nvPr/>
        </p:nvSpPr>
        <p:spPr>
          <a:xfrm rot="5400000">
            <a:off x="5724000" y="5112000"/>
            <a:ext cx="546100" cy="4680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Tree>
    <p:extLst>
      <p:ext uri="{BB962C8B-B14F-4D97-AF65-F5344CB8AC3E}">
        <p14:creationId xmlns:p14="http://schemas.microsoft.com/office/powerpoint/2010/main" val="368581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p:cNvSpPr>
            <a:spLocks noGrp="1"/>
          </p:cNvSpPr>
          <p:nvPr>
            <p:ph type="title"/>
          </p:nvPr>
        </p:nvSpPr>
        <p:spPr>
          <a:xfrm>
            <a:off x="1005780" y="-27384"/>
            <a:ext cx="7886700" cy="1325563"/>
          </a:xfrm>
        </p:spPr>
        <p:txBody>
          <a:bodyPr/>
          <a:lstStyle/>
          <a:p>
            <a:r>
              <a:rPr lang="en-US" altLang="zh-TW" b="1" dirty="0" smtClean="0">
                <a:solidFill>
                  <a:srgbClr val="FFC000"/>
                </a:solidFill>
                <a:effectLst/>
                <a:ea typeface="ＭＳ Ｐゴシック" pitchFamily="34" charset="-128"/>
              </a:rPr>
              <a:t>Flattening</a:t>
            </a:r>
            <a:endParaRPr lang="zh-TW" altLang="en-US" b="1" dirty="0" smtClean="0">
              <a:solidFill>
                <a:srgbClr val="FFC000"/>
              </a:solidFill>
              <a:effectLst/>
              <a:ea typeface="ＭＳ Ｐゴシック" pitchFamily="34" charset="-128"/>
            </a:endParaRPr>
          </a:p>
        </p:txBody>
      </p:sp>
      <p:grpSp>
        <p:nvGrpSpPr>
          <p:cNvPr id="24579" name="群組 13"/>
          <p:cNvGrpSpPr>
            <a:grpSpLocks/>
          </p:cNvGrpSpPr>
          <p:nvPr/>
        </p:nvGrpSpPr>
        <p:grpSpPr bwMode="auto">
          <a:xfrm>
            <a:off x="266700" y="2473325"/>
            <a:ext cx="1943100" cy="2049463"/>
            <a:chOff x="758373" y="2759289"/>
            <a:chExt cx="1943214" cy="2049364"/>
          </a:xfrm>
        </p:grpSpPr>
        <p:sp>
          <p:nvSpPr>
            <p:cNvPr id="6" name="橢圓 5"/>
            <p:cNvSpPr/>
            <p:nvPr/>
          </p:nvSpPr>
          <p:spPr>
            <a:xfrm>
              <a:off x="758373" y="27592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FFFFFF"/>
                  </a:solidFill>
                </a:rPr>
                <a:t>3</a:t>
              </a:r>
              <a:endParaRPr lang="zh-TW" altLang="en-US" sz="2400" dirty="0">
                <a:solidFill>
                  <a:srgbClr val="FFFFFF"/>
                </a:solidFill>
              </a:endParaRPr>
            </a:p>
          </p:txBody>
        </p:sp>
        <p:sp>
          <p:nvSpPr>
            <p:cNvPr id="7" name="橢圓 6"/>
            <p:cNvSpPr/>
            <p:nvPr/>
          </p:nvSpPr>
          <p:spPr>
            <a:xfrm>
              <a:off x="1729980" y="27592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FFFFFF"/>
                  </a:solidFill>
                </a:rPr>
                <a:t>0</a:t>
              </a:r>
              <a:endParaRPr lang="zh-TW" altLang="en-US" sz="2400" dirty="0">
                <a:solidFill>
                  <a:srgbClr val="FFFFFF"/>
                </a:solidFill>
              </a:endParaRPr>
            </a:p>
          </p:txBody>
        </p:sp>
        <p:sp>
          <p:nvSpPr>
            <p:cNvPr id="8" name="橢圓 7"/>
            <p:cNvSpPr/>
            <p:nvPr/>
          </p:nvSpPr>
          <p:spPr>
            <a:xfrm>
              <a:off x="1729980" y="386758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FFFFFF"/>
                  </a:solidFill>
                </a:rPr>
                <a:t>1</a:t>
              </a:r>
              <a:endParaRPr lang="zh-TW" altLang="en-US" sz="2400" dirty="0">
                <a:solidFill>
                  <a:srgbClr val="FFFFFF"/>
                </a:solidFill>
              </a:endParaRPr>
            </a:p>
          </p:txBody>
        </p:sp>
        <p:sp>
          <p:nvSpPr>
            <p:cNvPr id="9" name="橢圓 8"/>
            <p:cNvSpPr/>
            <p:nvPr/>
          </p:nvSpPr>
          <p:spPr>
            <a:xfrm>
              <a:off x="758373" y="386758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FFFFFF"/>
                  </a:solidFill>
                </a:rPr>
                <a:t>3</a:t>
              </a:r>
              <a:endParaRPr lang="zh-TW" altLang="en-US" sz="2400" dirty="0">
                <a:solidFill>
                  <a:srgbClr val="FFFFFF"/>
                </a:solidFill>
              </a:endParaRPr>
            </a:p>
          </p:txBody>
        </p:sp>
        <p:sp>
          <p:nvSpPr>
            <p:cNvPr id="10" name="橢圓 9"/>
            <p:cNvSpPr/>
            <p:nvPr/>
          </p:nvSpPr>
          <p:spPr>
            <a:xfrm>
              <a:off x="936506" y="299956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IN" altLang="zh-TW" sz="2400" dirty="0">
                  <a:solidFill>
                    <a:srgbClr val="000000"/>
                  </a:solidFill>
                </a:rPr>
                <a:t>0</a:t>
              </a:r>
              <a:endParaRPr lang="zh-TW" altLang="en-US" sz="2400" dirty="0">
                <a:solidFill>
                  <a:srgbClr val="000000"/>
                </a:solidFill>
              </a:endParaRPr>
            </a:p>
          </p:txBody>
        </p:sp>
        <p:sp>
          <p:nvSpPr>
            <p:cNvPr id="11" name="橢圓 10"/>
            <p:cNvSpPr/>
            <p:nvPr/>
          </p:nvSpPr>
          <p:spPr>
            <a:xfrm>
              <a:off x="1981587" y="299956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1</a:t>
              </a:r>
              <a:endParaRPr lang="zh-TW" altLang="en-US" sz="2400" dirty="0">
                <a:solidFill>
                  <a:srgbClr val="000000"/>
                </a:solidFill>
              </a:endParaRPr>
            </a:p>
          </p:txBody>
        </p:sp>
        <p:sp>
          <p:nvSpPr>
            <p:cNvPr id="12" name="橢圓 11"/>
            <p:cNvSpPr/>
            <p:nvPr/>
          </p:nvSpPr>
          <p:spPr>
            <a:xfrm>
              <a:off x="1981587" y="4088653"/>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3</a:t>
              </a:r>
              <a:endParaRPr lang="zh-TW" altLang="en-US" sz="2400" dirty="0">
                <a:solidFill>
                  <a:srgbClr val="000000"/>
                </a:solidFill>
              </a:endParaRPr>
            </a:p>
          </p:txBody>
        </p:sp>
        <p:sp>
          <p:nvSpPr>
            <p:cNvPr id="13" name="橢圓 12"/>
            <p:cNvSpPr/>
            <p:nvPr/>
          </p:nvSpPr>
          <p:spPr>
            <a:xfrm>
              <a:off x="962806" y="4027123"/>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0</a:t>
              </a:r>
              <a:endParaRPr lang="zh-TW" altLang="en-US" sz="2400" dirty="0">
                <a:solidFill>
                  <a:srgbClr val="000000"/>
                </a:solidFill>
              </a:endParaRPr>
            </a:p>
          </p:txBody>
        </p:sp>
      </p:grpSp>
      <p:sp>
        <p:nvSpPr>
          <p:cNvPr id="14" name="文字方塊 16"/>
          <p:cNvSpPr txBox="1">
            <a:spLocks noChangeArrowheads="1"/>
          </p:cNvSpPr>
          <p:nvPr/>
        </p:nvSpPr>
        <p:spPr bwMode="auto">
          <a:xfrm>
            <a:off x="2362200" y="3886200"/>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fontAlgn="base" hangingPunct="1">
              <a:spcBef>
                <a:spcPct val="0"/>
              </a:spcBef>
              <a:spcAft>
                <a:spcPct val="0"/>
              </a:spcAft>
              <a:buClrTx/>
              <a:buFontTx/>
              <a:buNone/>
            </a:pPr>
            <a:r>
              <a:rPr lang="en-US" altLang="zh-TW" sz="2400" smtClean="0">
                <a:solidFill>
                  <a:srgbClr val="000000"/>
                </a:solidFill>
              </a:rPr>
              <a:t>Flattened</a:t>
            </a:r>
            <a:endParaRPr lang="zh-TW" altLang="en-US" sz="2400" smtClean="0">
              <a:solidFill>
                <a:srgbClr val="000000"/>
              </a:solidFill>
            </a:endParaRPr>
          </a:p>
        </p:txBody>
      </p:sp>
      <p:sp>
        <p:nvSpPr>
          <p:cNvPr id="15" name="橢圓 20"/>
          <p:cNvSpPr/>
          <p:nvPr/>
        </p:nvSpPr>
        <p:spPr>
          <a:xfrm>
            <a:off x="4212000" y="194885"/>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3</a:t>
            </a:r>
            <a:endParaRPr lang="zh-TW" altLang="en-US" sz="2400" dirty="0">
              <a:solidFill>
                <a:srgbClr val="000000"/>
              </a:solidFill>
            </a:endParaRPr>
          </a:p>
        </p:txBody>
      </p:sp>
      <p:sp>
        <p:nvSpPr>
          <p:cNvPr id="16" name="橢圓 21"/>
          <p:cNvSpPr/>
          <p:nvPr/>
        </p:nvSpPr>
        <p:spPr>
          <a:xfrm>
            <a:off x="4212000" y="1084384"/>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0</a:t>
            </a:r>
            <a:endParaRPr lang="zh-TW" altLang="en-US" sz="2400" dirty="0">
              <a:solidFill>
                <a:srgbClr val="000000"/>
              </a:solidFill>
            </a:endParaRPr>
          </a:p>
        </p:txBody>
      </p:sp>
      <p:sp>
        <p:nvSpPr>
          <p:cNvPr id="17" name="橢圓 22"/>
          <p:cNvSpPr/>
          <p:nvPr/>
        </p:nvSpPr>
        <p:spPr>
          <a:xfrm>
            <a:off x="4212000" y="1923284"/>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1</a:t>
            </a:r>
            <a:endParaRPr lang="zh-TW" altLang="en-US" sz="2400" dirty="0">
              <a:solidFill>
                <a:srgbClr val="000000"/>
              </a:solidFill>
            </a:endParaRPr>
          </a:p>
        </p:txBody>
      </p:sp>
      <p:sp>
        <p:nvSpPr>
          <p:cNvPr id="18" name="橢圓 23"/>
          <p:cNvSpPr/>
          <p:nvPr/>
        </p:nvSpPr>
        <p:spPr>
          <a:xfrm>
            <a:off x="4212000" y="277822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3</a:t>
            </a:r>
            <a:endParaRPr lang="zh-TW" altLang="en-US" sz="2400" dirty="0">
              <a:solidFill>
                <a:srgbClr val="000000"/>
              </a:solidFill>
            </a:endParaRPr>
          </a:p>
        </p:txBody>
      </p:sp>
      <p:sp>
        <p:nvSpPr>
          <p:cNvPr id="19" name="橢圓 24"/>
          <p:cNvSpPr/>
          <p:nvPr/>
        </p:nvSpPr>
        <p:spPr>
          <a:xfrm>
            <a:off x="4212000" y="3615067"/>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IN" altLang="zh-TW" sz="2400" dirty="0">
                <a:solidFill>
                  <a:srgbClr val="000000"/>
                </a:solidFill>
              </a:rPr>
              <a:t>0</a:t>
            </a:r>
            <a:endParaRPr lang="zh-TW" altLang="en-US" sz="2400" dirty="0">
              <a:solidFill>
                <a:srgbClr val="000000"/>
              </a:solidFill>
            </a:endParaRPr>
          </a:p>
        </p:txBody>
      </p:sp>
      <p:sp>
        <p:nvSpPr>
          <p:cNvPr id="20" name="橢圓 25"/>
          <p:cNvSpPr/>
          <p:nvPr/>
        </p:nvSpPr>
        <p:spPr>
          <a:xfrm>
            <a:off x="4212000" y="440275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1</a:t>
            </a:r>
            <a:endParaRPr lang="zh-TW" altLang="en-US" sz="2400" dirty="0">
              <a:solidFill>
                <a:srgbClr val="000000"/>
              </a:solidFill>
            </a:endParaRPr>
          </a:p>
        </p:txBody>
      </p:sp>
      <p:sp>
        <p:nvSpPr>
          <p:cNvPr id="21" name="橢圓 26"/>
          <p:cNvSpPr/>
          <p:nvPr/>
        </p:nvSpPr>
        <p:spPr>
          <a:xfrm>
            <a:off x="4212000" y="520457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0</a:t>
            </a:r>
            <a:endParaRPr lang="zh-TW" altLang="en-US" sz="2400" dirty="0">
              <a:solidFill>
                <a:srgbClr val="000000"/>
              </a:solidFill>
            </a:endParaRPr>
          </a:p>
        </p:txBody>
      </p:sp>
      <p:sp>
        <p:nvSpPr>
          <p:cNvPr id="22" name="橢圓 27"/>
          <p:cNvSpPr/>
          <p:nvPr/>
        </p:nvSpPr>
        <p:spPr>
          <a:xfrm>
            <a:off x="4212000" y="602927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0"/>
              </a:spcBef>
              <a:spcAft>
                <a:spcPct val="0"/>
              </a:spcAft>
              <a:defRPr/>
            </a:pPr>
            <a:r>
              <a:rPr lang="en-US" altLang="zh-TW" sz="2400" dirty="0">
                <a:solidFill>
                  <a:srgbClr val="000000"/>
                </a:solidFill>
              </a:rPr>
              <a:t>3</a:t>
            </a:r>
            <a:endParaRPr lang="zh-TW" altLang="en-US" sz="2400" dirty="0">
              <a:solidFill>
                <a:srgbClr val="000000"/>
              </a:solidFill>
            </a:endParaRPr>
          </a:p>
        </p:txBody>
      </p:sp>
      <p:sp>
        <p:nvSpPr>
          <p:cNvPr id="23" name="向右箭號 4"/>
          <p:cNvSpPr/>
          <p:nvPr/>
        </p:nvSpPr>
        <p:spPr>
          <a:xfrm>
            <a:off x="4987925" y="31908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24" name="向右箭號 32"/>
          <p:cNvSpPr/>
          <p:nvPr/>
        </p:nvSpPr>
        <p:spPr>
          <a:xfrm>
            <a:off x="7473950" y="34194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grpSp>
        <p:nvGrpSpPr>
          <p:cNvPr id="3" name="群組 28"/>
          <p:cNvGrpSpPr>
            <a:grpSpLocks/>
          </p:cNvGrpSpPr>
          <p:nvPr/>
        </p:nvGrpSpPr>
        <p:grpSpPr bwMode="auto">
          <a:xfrm>
            <a:off x="5602288" y="2724150"/>
            <a:ext cx="3200400" cy="2506663"/>
            <a:chOff x="-2630921" y="4440114"/>
            <a:chExt cx="3201477" cy="2506507"/>
          </a:xfrm>
        </p:grpSpPr>
        <p:pic>
          <p:nvPicPr>
            <p:cNvPr id="24609" name="圖片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630921" y="4440114"/>
              <a:ext cx="3201477" cy="1701788"/>
            </a:xfrm>
            <a:prstGeom prst="rect">
              <a:avLst/>
            </a:prstGeom>
            <a:ln/>
          </p:spPr>
          <p:style>
            <a:lnRef idx="1">
              <a:schemeClr val="accent1"/>
            </a:lnRef>
            <a:fillRef idx="2">
              <a:schemeClr val="accent1"/>
            </a:fillRef>
            <a:effectRef idx="1">
              <a:schemeClr val="accent1"/>
            </a:effectRef>
            <a:fontRef idx="minor">
              <a:schemeClr val="dk1"/>
            </a:fontRef>
          </p:style>
        </p:pic>
        <p:sp>
          <p:nvSpPr>
            <p:cNvPr id="27" name="文字方塊 30"/>
            <p:cNvSpPr txBox="1"/>
            <p:nvPr/>
          </p:nvSpPr>
          <p:spPr>
            <a:xfrm>
              <a:off x="-2630921" y="6238735"/>
              <a:ext cx="2906568" cy="707886"/>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fontAlgn="base">
                <a:spcBef>
                  <a:spcPct val="0"/>
                </a:spcBef>
                <a:spcAft>
                  <a:spcPct val="0"/>
                </a:spcAft>
                <a:defRPr/>
              </a:pPr>
              <a:r>
                <a:rPr lang="en-US" altLang="zh-TW" sz="2000" dirty="0">
                  <a:solidFill>
                    <a:srgbClr val="000000"/>
                  </a:solidFill>
                </a:rPr>
                <a:t>Fully Connected Feedforward network</a:t>
              </a:r>
              <a:endParaRPr lang="zh-TW" altLang="en-US" sz="2000" dirty="0">
                <a:solidFill>
                  <a:srgbClr val="000000"/>
                </a:solidFill>
              </a:endParaRPr>
            </a:p>
          </p:txBody>
        </p:sp>
      </p:grpSp>
      <p:sp>
        <p:nvSpPr>
          <p:cNvPr id="28" name="向右箭號 33"/>
          <p:cNvSpPr/>
          <p:nvPr/>
        </p:nvSpPr>
        <p:spPr>
          <a:xfrm>
            <a:off x="2325688" y="3201988"/>
            <a:ext cx="1831975" cy="7286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Tree>
    <p:extLst>
      <p:ext uri="{BB962C8B-B14F-4D97-AF65-F5344CB8AC3E}">
        <p14:creationId xmlns:p14="http://schemas.microsoft.com/office/powerpoint/2010/main" val="3590138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animBg="1"/>
      <p:bldP spid="24"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27384"/>
            <a:ext cx="7776864" cy="3754874"/>
          </a:xfrm>
          <a:prstGeom prst="rect">
            <a:avLst/>
          </a:prstGeom>
          <a:noFill/>
        </p:spPr>
        <p:txBody>
          <a:bodyPr wrap="square" rtlCol="0">
            <a:spAutoFit/>
          </a:bodyPr>
          <a:lstStyle/>
          <a:p>
            <a:r>
              <a:rPr lang="en-US" sz="4000" b="1" dirty="0">
                <a:solidFill>
                  <a:srgbClr val="92D050"/>
                </a:solidFill>
              </a:rPr>
              <a:t>Fully Connected </a:t>
            </a:r>
            <a:r>
              <a:rPr lang="en-US" sz="4000" b="1" dirty="0" smtClean="0">
                <a:solidFill>
                  <a:srgbClr val="92D050"/>
                </a:solidFill>
              </a:rPr>
              <a:t>Layer</a:t>
            </a:r>
          </a:p>
          <a:p>
            <a:pPr marL="571500" indent="-217488">
              <a:buFont typeface="Wingdings" panose="05000000000000000000" pitchFamily="2" charset="2"/>
              <a:buChar char="Ø"/>
            </a:pPr>
            <a:r>
              <a:rPr lang="en-US" dirty="0"/>
              <a:t>The layer we call as FC layer, we flattened our matrix into vector and feed it into a fully connected layer like neural network</a:t>
            </a:r>
            <a:r>
              <a:rPr lang="en-US" dirty="0" smtClean="0"/>
              <a:t>.</a:t>
            </a:r>
          </a:p>
          <a:p>
            <a:pPr marL="571500" indent="-217488">
              <a:buFont typeface="Wingdings" panose="05000000000000000000" pitchFamily="2" charset="2"/>
              <a:buChar char="Ø"/>
            </a:pPr>
            <a:r>
              <a:rPr lang="en-US" dirty="0"/>
              <a:t>The output from the convolutional and pooling layers represent high-level features of the input image. The purpose of the Fully Connected layer is to use these features for classifying the input image into various classes based on the training dataset</a:t>
            </a:r>
            <a:r>
              <a:rPr lang="en-US" dirty="0" smtClean="0"/>
              <a:t>.</a:t>
            </a:r>
          </a:p>
          <a:p>
            <a:pPr marL="571500" indent="-217488">
              <a:buFont typeface="Wingdings" panose="05000000000000000000" pitchFamily="2" charset="2"/>
              <a:buChar char="Ø"/>
            </a:pPr>
            <a:r>
              <a:rPr lang="en-US" dirty="0"/>
              <a:t>The sum of output probabilities from the Fully Connected Layer is 1. This is ensured by using the </a:t>
            </a:r>
            <a:r>
              <a:rPr lang="en-US" dirty="0" err="1">
                <a:solidFill>
                  <a:srgbClr val="FF0000"/>
                </a:solidFill>
              </a:rPr>
              <a:t>Softmax</a:t>
            </a:r>
            <a:r>
              <a:rPr lang="en-US" dirty="0"/>
              <a:t> as the </a:t>
            </a:r>
            <a:r>
              <a:rPr lang="en-US" dirty="0">
                <a:solidFill>
                  <a:srgbClr val="FF0000"/>
                </a:solidFill>
              </a:rPr>
              <a:t>activation function</a:t>
            </a:r>
            <a:r>
              <a:rPr lang="en-US" dirty="0"/>
              <a:t> in the output layer of the Fully Connected Layer. The </a:t>
            </a:r>
            <a:r>
              <a:rPr lang="en-US" dirty="0" err="1"/>
              <a:t>Softmax</a:t>
            </a:r>
            <a:r>
              <a:rPr lang="en-US" dirty="0"/>
              <a:t> function takes a vector of arbitrary real-valued scores and squashes it to a vector of values between zero and one that sum to one</a:t>
            </a:r>
            <a:r>
              <a:rPr lang="en-US" dirty="0" smtClean="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883868"/>
            <a:ext cx="6696743" cy="2857500"/>
          </a:xfrm>
          <a:prstGeom prst="rect">
            <a:avLst/>
          </a:prstGeom>
        </p:spPr>
      </p:pic>
    </p:spTree>
    <p:extLst>
      <p:ext uri="{BB962C8B-B14F-4D97-AF65-F5344CB8AC3E}">
        <p14:creationId xmlns:p14="http://schemas.microsoft.com/office/powerpoint/2010/main" val="1863272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8112" y="260648"/>
            <a:ext cx="7956376" cy="4154984"/>
          </a:xfrm>
          <a:prstGeom prst="rect">
            <a:avLst/>
          </a:prstGeom>
          <a:noFill/>
        </p:spPr>
        <p:txBody>
          <a:bodyPr wrap="square" rtlCol="0">
            <a:spAutoFit/>
          </a:bodyPr>
          <a:lstStyle/>
          <a:p>
            <a:r>
              <a:rPr lang="en-US" sz="4400" b="1" dirty="0" err="1" smtClean="0">
                <a:solidFill>
                  <a:srgbClr val="FFC000"/>
                </a:solidFill>
              </a:rPr>
              <a:t>Softmax</a:t>
            </a:r>
            <a:r>
              <a:rPr lang="en-US" sz="4400" b="1" dirty="0" smtClean="0">
                <a:solidFill>
                  <a:srgbClr val="FFC000"/>
                </a:solidFill>
              </a:rPr>
              <a:t> Activation Function</a:t>
            </a:r>
          </a:p>
          <a:p>
            <a:pPr marL="285750" indent="-285750">
              <a:buFont typeface="Wingdings" panose="05000000000000000000" pitchFamily="2" charset="2"/>
              <a:buChar char="Ø"/>
            </a:pPr>
            <a:r>
              <a:rPr lang="en-US" sz="2000" dirty="0" err="1"/>
              <a:t>Softmax</a:t>
            </a:r>
            <a:r>
              <a:rPr lang="en-US" sz="2000" dirty="0"/>
              <a:t> is an activation function. Other activation functions include RELU and Sigmoid. It is frequently used in classifications. </a:t>
            </a:r>
            <a:r>
              <a:rPr lang="en-US" sz="2000" dirty="0" err="1"/>
              <a:t>Softmax</a:t>
            </a:r>
            <a:r>
              <a:rPr lang="en-US" sz="2000" dirty="0"/>
              <a:t> output is large if the score (input called logit) is large</a:t>
            </a:r>
            <a:r>
              <a:rPr lang="en-US" sz="2000" dirty="0" smtClean="0"/>
              <a:t>.</a:t>
            </a:r>
          </a:p>
          <a:p>
            <a:pPr marL="285750" indent="-28575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IN" sz="2800" dirty="0" err="1" smtClean="0">
                <a:solidFill>
                  <a:srgbClr val="FF0000"/>
                </a:solidFill>
              </a:rPr>
              <a:t>Softmax</a:t>
            </a:r>
            <a:r>
              <a:rPr lang="en-IN" sz="2800" dirty="0" smtClean="0">
                <a:solidFill>
                  <a:srgbClr val="FF0000"/>
                </a:solidFill>
              </a:rPr>
              <a:t> Activation Function is:</a:t>
            </a:r>
          </a:p>
          <a:p>
            <a:pPr marL="342900" indent="-342900">
              <a:buFont typeface="Wingdings" panose="05000000000000000000" pitchFamily="2" charset="2"/>
              <a:buChar char="Ø"/>
            </a:pPr>
            <a:endParaRPr lang="en-IN" sz="2800" dirty="0">
              <a:solidFill>
                <a:srgbClr val="FF0000"/>
              </a:solidFill>
            </a:endParaRPr>
          </a:p>
          <a:p>
            <a:pPr marL="342900" indent="-342900">
              <a:buFont typeface="Wingdings" panose="05000000000000000000" pitchFamily="2" charset="2"/>
              <a:buChar char="Ø"/>
            </a:pPr>
            <a:endParaRPr lang="en-IN" sz="2800" dirty="0" smtClean="0">
              <a:solidFill>
                <a:srgbClr val="FF0000"/>
              </a:solidFill>
            </a:endParaRPr>
          </a:p>
          <a:p>
            <a:pPr marL="342900" indent="-342900">
              <a:buFont typeface="Wingdings" panose="05000000000000000000" pitchFamily="2" charset="2"/>
              <a:buChar char="Ø"/>
            </a:pPr>
            <a:endParaRPr lang="en-IN" sz="2800" dirty="0" smtClean="0">
              <a:solidFill>
                <a:srgbClr val="FF0000"/>
              </a:solidFill>
            </a:endParaRPr>
          </a:p>
          <a:p>
            <a:pPr marL="342900" indent="-342900">
              <a:buFont typeface="Wingdings" panose="05000000000000000000" pitchFamily="2" charset="2"/>
              <a:buChar char="Ø"/>
            </a:pPr>
            <a:endParaRPr lang="en-US" sz="2800" dirty="0" smtClean="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2636912"/>
            <a:ext cx="2970634" cy="1270054"/>
          </a:xfrm>
          <a:prstGeom prst="rect">
            <a:avLst/>
          </a:prstGeom>
        </p:spPr>
      </p:pic>
      <p:sp>
        <p:nvSpPr>
          <p:cNvPr id="4" name="TextBox 8"/>
          <p:cNvSpPr txBox="1">
            <a:spLocks noChangeArrowheads="1"/>
          </p:cNvSpPr>
          <p:nvPr/>
        </p:nvSpPr>
        <p:spPr bwMode="auto">
          <a:xfrm>
            <a:off x="1043608" y="4483124"/>
            <a:ext cx="792088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rPr>
              <a:t>If we take an input of [1,2,3,4,1,2,3], the </a:t>
            </a:r>
            <a:r>
              <a:rPr kumimoji="0" lang="en-US" altLang="en-US" sz="2000" b="0" i="0" u="none" strike="noStrike" kern="1200" cap="none" spc="0" normalizeH="0" baseline="0" noProof="0" dirty="0" err="1">
                <a:ln>
                  <a:noFill/>
                </a:ln>
                <a:solidFill>
                  <a:srgbClr val="000000"/>
                </a:solidFill>
                <a:effectLst/>
                <a:uLnTx/>
                <a:uFillTx/>
                <a:latin typeface="+mn-lt"/>
                <a:ea typeface="ＭＳ Ｐゴシック" charset="-128"/>
                <a:cs typeface="Arial"/>
              </a:rPr>
              <a:t>softmax</a:t>
            </a:r>
            <a:r>
              <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rPr>
              <a:t> of that is </a:t>
            </a:r>
            <a:r>
              <a:rPr kumimoji="0" lang="en-US" altLang="en-US" sz="2000" b="0" i="0" u="none" strike="noStrike" kern="1200" cap="none" spc="0" normalizeH="0" baseline="0" noProof="0" dirty="0" smtClean="0">
                <a:ln>
                  <a:noFill/>
                </a:ln>
                <a:solidFill>
                  <a:srgbClr val="000000"/>
                </a:solidFill>
                <a:effectLst/>
                <a:uLnTx/>
                <a:uFillTx/>
                <a:latin typeface="+mn-lt"/>
                <a:ea typeface="ＭＳ Ｐゴシック" charset="-128"/>
                <a:cs typeface="Arial"/>
              </a:rPr>
              <a:t>[</a:t>
            </a:r>
            <a:r>
              <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rPr>
              <a:t>0.024, 0.064, 0.175, 0.475, 0.024, 0.064, 0.175].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rPr>
              <a:t>The </a:t>
            </a:r>
            <a:r>
              <a:rPr kumimoji="0" lang="en-US" altLang="en-US" sz="2000" b="0" i="0" u="none" strike="noStrike" kern="1200" cap="none" spc="0" normalizeH="0" baseline="0" noProof="0" dirty="0" err="1">
                <a:ln>
                  <a:noFill/>
                </a:ln>
                <a:solidFill>
                  <a:srgbClr val="000000"/>
                </a:solidFill>
                <a:effectLst/>
                <a:uLnTx/>
                <a:uFillTx/>
                <a:latin typeface="+mn-lt"/>
                <a:ea typeface="ＭＳ Ｐゴシック" charset="-128"/>
                <a:cs typeface="Arial"/>
              </a:rPr>
              <a:t>softmax</a:t>
            </a:r>
            <a:r>
              <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rPr>
              <a:t> function </a:t>
            </a:r>
            <a:r>
              <a:rPr kumimoji="0" lang="en-US" altLang="en-US" sz="2000" b="0" i="0" u="none" strike="noStrike" kern="1200" cap="none" spc="0" normalizeH="0" baseline="0" noProof="0" dirty="0">
                <a:ln>
                  <a:noFill/>
                </a:ln>
                <a:solidFill>
                  <a:srgbClr val="FF0000"/>
                </a:solidFill>
                <a:effectLst/>
                <a:uLnTx/>
                <a:uFillTx/>
                <a:latin typeface="+mn-lt"/>
                <a:ea typeface="ＭＳ Ｐゴシック" charset="-128"/>
                <a:cs typeface="Arial"/>
              </a:rPr>
              <a:t>highlights the largest values </a:t>
            </a:r>
            <a:r>
              <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rPr>
              <a:t>and </a:t>
            </a:r>
            <a:r>
              <a:rPr kumimoji="0" lang="en-US" altLang="en-US" sz="2000" b="0" i="0" u="none" strike="noStrike" kern="1200" cap="none" spc="0" normalizeH="0" baseline="0" noProof="0" dirty="0" smtClean="0">
                <a:ln>
                  <a:noFill/>
                </a:ln>
                <a:solidFill>
                  <a:srgbClr val="000000"/>
                </a:solidFill>
                <a:effectLst/>
                <a:uLnTx/>
                <a:uFillTx/>
                <a:latin typeface="+mn-lt"/>
                <a:ea typeface="ＭＳ Ｐゴシック" charset="-128"/>
                <a:cs typeface="Arial"/>
              </a:rPr>
              <a:t>suppress </a:t>
            </a:r>
            <a:r>
              <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rPr>
              <a:t>other values.</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rPr>
              <a:t>Comparing to “max” function, </a:t>
            </a:r>
            <a:r>
              <a:rPr kumimoji="0" lang="en-US" altLang="en-US" sz="2000" b="0" i="0" u="none" strike="noStrike" kern="1200" cap="none" spc="0" normalizeH="0" baseline="0" noProof="0" dirty="0" err="1">
                <a:ln>
                  <a:noFill/>
                </a:ln>
                <a:solidFill>
                  <a:srgbClr val="000000"/>
                </a:solidFill>
                <a:effectLst/>
                <a:uLnTx/>
                <a:uFillTx/>
                <a:latin typeface="+mn-lt"/>
                <a:ea typeface="ＭＳ Ｐゴシック" charset="-128"/>
                <a:cs typeface="Arial"/>
              </a:rPr>
              <a:t>softmax</a:t>
            </a:r>
            <a:r>
              <a:rPr kumimoji="0" lang="en-US" altLang="en-US" sz="2000" b="0" i="0" u="none" strike="noStrike" kern="1200" cap="none" spc="0" normalizeH="0" baseline="0" noProof="0" dirty="0">
                <a:ln>
                  <a:noFill/>
                </a:ln>
                <a:solidFill>
                  <a:srgbClr val="000000"/>
                </a:solidFill>
                <a:effectLst/>
                <a:uLnTx/>
                <a:uFillTx/>
                <a:latin typeface="+mn-lt"/>
                <a:ea typeface="ＭＳ Ｐゴシック" charset="-128"/>
                <a:cs typeface="Arial"/>
              </a:rPr>
              <a:t> is </a:t>
            </a:r>
            <a:r>
              <a:rPr kumimoji="0" lang="en-US" altLang="en-US" sz="2000" b="0" i="0" u="none" strike="noStrike" kern="1200" cap="none" spc="0" normalizeH="0" baseline="0" noProof="0" dirty="0">
                <a:ln>
                  <a:noFill/>
                </a:ln>
                <a:solidFill>
                  <a:srgbClr val="FF0000"/>
                </a:solidFill>
                <a:effectLst/>
                <a:uLnTx/>
                <a:uFillTx/>
                <a:latin typeface="+mn-lt"/>
                <a:ea typeface="ＭＳ Ｐゴシック" charset="-128"/>
                <a:cs typeface="Arial"/>
              </a:rPr>
              <a:t>differentiable.</a:t>
            </a:r>
            <a:endParaRPr kumimoji="0" lang="en-US" altLang="en-US" sz="1800" b="0" i="0" u="none" strike="noStrike" kern="1200" cap="none" spc="0" normalizeH="0" baseline="0" noProof="0" dirty="0">
              <a:ln>
                <a:noFill/>
              </a:ln>
              <a:solidFill>
                <a:srgbClr val="FF0000"/>
              </a:solidFill>
              <a:effectLst/>
              <a:uLnTx/>
              <a:uFillTx/>
              <a:latin typeface="+mn-lt"/>
              <a:ea typeface="ＭＳ Ｐゴシック" charset="-128"/>
              <a:cs typeface="Arial"/>
            </a:endParaRPr>
          </a:p>
        </p:txBody>
      </p:sp>
    </p:spTree>
    <p:extLst>
      <p:ext uri="{BB962C8B-B14F-4D97-AF65-F5344CB8AC3E}">
        <p14:creationId xmlns:p14="http://schemas.microsoft.com/office/powerpoint/2010/main" val="2099228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ll4desktop.com/data_images/original/4244361-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55" y="4476750"/>
            <a:ext cx="248602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標題 1"/>
          <p:cNvSpPr>
            <a:spLocks noGrp="1"/>
          </p:cNvSpPr>
          <p:nvPr>
            <p:ph type="title"/>
          </p:nvPr>
        </p:nvSpPr>
        <p:spPr>
          <a:xfrm>
            <a:off x="971600" y="365125"/>
            <a:ext cx="8210550" cy="1325563"/>
          </a:xfrm>
        </p:spPr>
        <p:txBody>
          <a:bodyPr>
            <a:noAutofit/>
          </a:bodyPr>
          <a:lstStyle/>
          <a:p>
            <a:r>
              <a:rPr lang="en-US" altLang="zh-TW" sz="2800" dirty="0" smtClean="0">
                <a:effectLst/>
                <a:ea typeface="ＭＳ Ｐゴシック" pitchFamily="34" charset="-128"/>
              </a:rPr>
              <a:t>Same pattern appears in different places:</a:t>
            </a:r>
            <a:br>
              <a:rPr lang="en-US" altLang="zh-TW" sz="2800" dirty="0" smtClean="0">
                <a:effectLst/>
                <a:ea typeface="ＭＳ Ｐゴシック" pitchFamily="34" charset="-128"/>
              </a:rPr>
            </a:br>
            <a:r>
              <a:rPr lang="en-US" altLang="zh-TW" sz="2800" dirty="0" smtClean="0">
                <a:effectLst/>
                <a:ea typeface="ＭＳ Ｐゴシック" pitchFamily="34" charset="-128"/>
              </a:rPr>
              <a:t>They can be compressed!</a:t>
            </a:r>
            <a:r>
              <a:rPr lang="en-US" altLang="zh-TW" sz="2800" dirty="0" smtClean="0">
                <a:ea typeface="ＭＳ Ｐゴシック" pitchFamily="34" charset="-128"/>
              </a:rPr>
              <a:t/>
            </a:r>
            <a:br>
              <a:rPr lang="en-US" altLang="zh-TW" sz="2800" dirty="0" smtClean="0">
                <a:ea typeface="ＭＳ Ｐゴシック" pitchFamily="34" charset="-128"/>
              </a:rPr>
            </a:br>
            <a:r>
              <a:rPr lang="en-US" altLang="zh-TW" sz="2800" dirty="0" smtClean="0">
                <a:solidFill>
                  <a:srgbClr val="FF0000"/>
                </a:solidFill>
                <a:effectLst/>
                <a:ea typeface="ＭＳ Ｐゴシック" pitchFamily="34" charset="-128"/>
              </a:rPr>
              <a:t>What about training a lot of such “small” detectors</a:t>
            </a:r>
            <a:br>
              <a:rPr lang="en-US" altLang="zh-TW" sz="2800" dirty="0" smtClean="0">
                <a:solidFill>
                  <a:srgbClr val="FF0000"/>
                </a:solidFill>
                <a:effectLst/>
                <a:ea typeface="ＭＳ Ｐゴシック" pitchFamily="34" charset="-128"/>
              </a:rPr>
            </a:br>
            <a:r>
              <a:rPr lang="en-US" altLang="zh-TW" sz="2800" dirty="0" smtClean="0">
                <a:solidFill>
                  <a:srgbClr val="FF0000"/>
                </a:solidFill>
                <a:effectLst/>
                <a:ea typeface="ＭＳ Ｐゴシック" pitchFamily="34" charset="-128"/>
              </a:rPr>
              <a:t>and each detector must “move around”.</a:t>
            </a:r>
            <a:endParaRPr lang="zh-TW" altLang="en-US" sz="3600" dirty="0" smtClean="0">
              <a:solidFill>
                <a:srgbClr val="FF0000"/>
              </a:solidFill>
              <a:effectLst/>
              <a:ea typeface="ＭＳ Ｐゴシック" pitchFamily="34" charset="-128"/>
            </a:endParaRPr>
          </a:p>
        </p:txBody>
      </p:sp>
      <p:pic>
        <p:nvPicPr>
          <p:cNvPr id="7" name="Picture 4" descr="https://upload.wikimedia.org/wikipedia/commons/5/5e/Silverbird_in_Murchison_Falls_National_Park,_Ugan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5" y="257810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endParaRPr lang="zh-TW" altLang="en-US" sz="1800">
              <a:solidFill>
                <a:srgbClr val="000000"/>
              </a:solidFill>
            </a:endParaRPr>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2868613"/>
            <a:ext cx="21510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朵形圖說文字 9"/>
          <p:cNvSpPr/>
          <p:nvPr/>
        </p:nvSpPr>
        <p:spPr>
          <a:xfrm>
            <a:off x="5075238" y="2425700"/>
            <a:ext cx="3303587" cy="952500"/>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“upper-left beak”</a:t>
            </a:r>
            <a:r>
              <a:rPr lang="zh-TW" altLang="en-US" sz="2400" dirty="0">
                <a:solidFill>
                  <a:srgbClr val="000000"/>
                </a:solidFill>
                <a:ea typeface="ＭＳ Ｐゴシック" pitchFamily="34" charset="-128"/>
              </a:rPr>
              <a:t> </a:t>
            </a:r>
            <a:r>
              <a:rPr lang="en-US" altLang="zh-TW" sz="2400" dirty="0">
                <a:solidFill>
                  <a:srgbClr val="000000"/>
                </a:solidFill>
                <a:ea typeface="ＭＳ Ｐゴシック" pitchFamily="34" charset="-128"/>
              </a:rPr>
              <a:t>detector</a:t>
            </a:r>
            <a:endParaRPr lang="zh-TW" altLang="en-US" sz="2400" dirty="0">
              <a:solidFill>
                <a:srgbClr val="000000"/>
              </a:solidFill>
              <a:ea typeface="ＭＳ Ｐゴシック" pitchFamily="34" charset="-128"/>
            </a:endParaRPr>
          </a:p>
        </p:txBody>
      </p:sp>
      <p:sp>
        <p:nvSpPr>
          <p:cNvPr id="11" name="矩形 11"/>
          <p:cNvSpPr/>
          <p:nvPr/>
        </p:nvSpPr>
        <p:spPr>
          <a:xfrm>
            <a:off x="1429296" y="2628900"/>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12" name="矩形 12"/>
          <p:cNvSpPr/>
          <p:nvPr/>
        </p:nvSpPr>
        <p:spPr>
          <a:xfrm>
            <a:off x="1861344" y="4994275"/>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pic>
        <p:nvPicPr>
          <p:cNvPr id="13" name="圖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73475" y="4652963"/>
            <a:ext cx="22955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雲朵形圖說文字 30"/>
          <p:cNvSpPr/>
          <p:nvPr/>
        </p:nvSpPr>
        <p:spPr>
          <a:xfrm>
            <a:off x="5075306" y="551370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p>
            <a:pPr algn="ctr" fontAlgn="base">
              <a:spcBef>
                <a:spcPct val="0"/>
              </a:spcBef>
              <a:spcAft>
                <a:spcPct val="0"/>
              </a:spcAft>
              <a:defRPr/>
            </a:pPr>
            <a:r>
              <a:rPr lang="en-US" altLang="zh-TW" sz="2400" dirty="0">
                <a:solidFill>
                  <a:srgbClr val="000000"/>
                </a:solidFill>
                <a:ea typeface="ＭＳ Ｐゴシック" pitchFamily="34" charset="-128"/>
              </a:rPr>
              <a:t>“middle beak”</a:t>
            </a:r>
            <a:r>
              <a:rPr lang="zh-TW" altLang="en-US" sz="2400" dirty="0">
                <a:solidFill>
                  <a:srgbClr val="000000"/>
                </a:solidFill>
                <a:ea typeface="ＭＳ Ｐゴシック" pitchFamily="34" charset="-128"/>
              </a:rPr>
              <a:t> </a:t>
            </a:r>
            <a:r>
              <a:rPr lang="en-US" altLang="zh-TW" sz="2400" dirty="0">
                <a:solidFill>
                  <a:srgbClr val="000000"/>
                </a:solidFill>
                <a:ea typeface="ＭＳ Ｐゴシック" pitchFamily="34" charset="-128"/>
              </a:rPr>
              <a:t>detector</a:t>
            </a:r>
            <a:endParaRPr lang="zh-TW" altLang="en-US" sz="2400" dirty="0">
              <a:solidFill>
                <a:srgbClr val="000000"/>
              </a:solidFill>
              <a:ea typeface="ＭＳ Ｐゴシック" pitchFamily="34" charset="-128"/>
            </a:endParaRPr>
          </a:p>
        </p:txBody>
      </p:sp>
      <p:sp>
        <p:nvSpPr>
          <p:cNvPr id="15" name="矩形 5"/>
          <p:cNvSpPr>
            <a:spLocks noChangeArrowheads="1"/>
          </p:cNvSpPr>
          <p:nvPr/>
        </p:nvSpPr>
        <p:spPr bwMode="auto">
          <a:xfrm>
            <a:off x="4648200" y="4038600"/>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r>
              <a:rPr lang="en-US" altLang="zh-TW" sz="2400" dirty="0">
                <a:solidFill>
                  <a:srgbClr val="000000"/>
                </a:solidFill>
              </a:rPr>
              <a:t>They can be compressed</a:t>
            </a:r>
          </a:p>
          <a:p>
            <a:pPr eaLnBrk="1" fontAlgn="base" hangingPunct="1">
              <a:spcBef>
                <a:spcPct val="0"/>
              </a:spcBef>
              <a:spcAft>
                <a:spcPct val="0"/>
              </a:spcAft>
              <a:buClrTx/>
              <a:buFontTx/>
              <a:buNone/>
            </a:pPr>
            <a:r>
              <a:rPr lang="en-US" altLang="zh-TW" sz="2400" dirty="0">
                <a:solidFill>
                  <a:srgbClr val="000000"/>
                </a:solidFill>
              </a:rPr>
              <a:t> to the same parameters.</a:t>
            </a:r>
            <a:endParaRPr lang="zh-TW" altLang="en-US" sz="2400" dirty="0">
              <a:solidFill>
                <a:srgbClr val="000000"/>
              </a:solidFill>
            </a:endParaRPr>
          </a:p>
        </p:txBody>
      </p:sp>
      <p:cxnSp>
        <p:nvCxnSpPr>
          <p:cNvPr id="17" name="直線單箭頭接點 7"/>
          <p:cNvCxnSpPr/>
          <p:nvPr/>
        </p:nvCxnSpPr>
        <p:spPr>
          <a:xfrm>
            <a:off x="4445000" y="3768725"/>
            <a:ext cx="0" cy="133985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08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5616" y="260648"/>
            <a:ext cx="7704856" cy="2185214"/>
          </a:xfrm>
          <a:prstGeom prst="rect">
            <a:avLst/>
          </a:prstGeom>
          <a:noFill/>
        </p:spPr>
        <p:txBody>
          <a:bodyPr wrap="square" rtlCol="0">
            <a:spAutoFit/>
          </a:bodyPr>
          <a:lstStyle/>
          <a:p>
            <a:r>
              <a:rPr lang="en-US" sz="3200" b="1" dirty="0">
                <a:solidFill>
                  <a:srgbClr val="FF0000"/>
                </a:solidFill>
              </a:rPr>
              <a:t>Putting it all together – Training using </a:t>
            </a:r>
            <a:r>
              <a:rPr lang="en-US" sz="3200" b="1" dirty="0" smtClean="0">
                <a:solidFill>
                  <a:srgbClr val="FF0000"/>
                </a:solidFill>
              </a:rPr>
              <a:t>Backpropagation</a:t>
            </a:r>
          </a:p>
          <a:p>
            <a:pPr marL="342900" indent="-342900">
              <a:buFont typeface="Wingdings" panose="05000000000000000000" pitchFamily="2" charset="2"/>
              <a:buChar char="Ø"/>
            </a:pPr>
            <a:r>
              <a:rPr lang="en-US" sz="2400" dirty="0"/>
              <a:t>As discussed above, the Convolution + Pooling layers act as Feature Extractors from the input image while Fully Connected layer acts as a classifier.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556000"/>
            <a:ext cx="6552000" cy="3178691"/>
          </a:xfrm>
          <a:prstGeom prst="rect">
            <a:avLst/>
          </a:prstGeom>
        </p:spPr>
      </p:pic>
    </p:spTree>
    <p:extLst>
      <p:ext uri="{BB962C8B-B14F-4D97-AF65-F5344CB8AC3E}">
        <p14:creationId xmlns:p14="http://schemas.microsoft.com/office/powerpoint/2010/main" val="284685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700808"/>
            <a:ext cx="7416824" cy="2585323"/>
          </a:xfrm>
          <a:prstGeom prst="rect">
            <a:avLst/>
          </a:prstGeom>
          <a:noFill/>
        </p:spPr>
        <p:txBody>
          <a:bodyPr wrap="square" rtlCol="0">
            <a:spAutoFit/>
          </a:bodyPr>
          <a:lstStyle/>
          <a:p>
            <a:r>
              <a:rPr lang="en-IN" sz="3600" b="1" dirty="0" smtClean="0">
                <a:solidFill>
                  <a:srgbClr val="FF0000"/>
                </a:solidFill>
              </a:rPr>
              <a:t>Application</a:t>
            </a:r>
          </a:p>
          <a:p>
            <a:pPr marL="742950" lvl="1" indent="-285750">
              <a:buFont typeface="Wingdings" panose="05000000000000000000" pitchFamily="2" charset="2"/>
              <a:buChar char="Ø"/>
            </a:pPr>
            <a:r>
              <a:rPr lang="en-US" b="1" dirty="0" smtClean="0"/>
              <a:t>Image Recognition</a:t>
            </a:r>
          </a:p>
          <a:p>
            <a:pPr marL="742950" lvl="1" indent="-285750">
              <a:buFont typeface="Wingdings" panose="05000000000000000000" pitchFamily="2" charset="2"/>
              <a:buChar char="Ø"/>
            </a:pPr>
            <a:r>
              <a:rPr lang="en-US" b="1" dirty="0" smtClean="0"/>
              <a:t>Video Analysis</a:t>
            </a:r>
          </a:p>
          <a:p>
            <a:pPr marL="742950" lvl="1" indent="-285750">
              <a:buFont typeface="Wingdings" panose="05000000000000000000" pitchFamily="2" charset="2"/>
              <a:buChar char="Ø"/>
            </a:pPr>
            <a:r>
              <a:rPr lang="en-US" b="1" dirty="0" smtClean="0"/>
              <a:t>Natural Language Processing</a:t>
            </a:r>
          </a:p>
          <a:p>
            <a:pPr marL="742950" lvl="1" indent="-285750">
              <a:buFont typeface="Wingdings" panose="05000000000000000000" pitchFamily="2" charset="2"/>
              <a:buChar char="Ø"/>
            </a:pPr>
            <a:r>
              <a:rPr lang="en-US" b="1" dirty="0" smtClean="0"/>
              <a:t>Drug Discovery</a:t>
            </a:r>
          </a:p>
          <a:p>
            <a:pPr marL="742950" lvl="1" indent="-285750">
              <a:buFont typeface="Wingdings" panose="05000000000000000000" pitchFamily="2" charset="2"/>
              <a:buChar char="Ø"/>
            </a:pPr>
            <a:r>
              <a:rPr lang="en-US" b="1" dirty="0" smtClean="0"/>
              <a:t>Health Risk Assessment And Biomarkers Of Aging Discovery</a:t>
            </a:r>
          </a:p>
          <a:p>
            <a:pPr marL="742950" lvl="1" indent="-285750">
              <a:buFont typeface="Wingdings" panose="05000000000000000000" pitchFamily="2" charset="2"/>
              <a:buChar char="Ø"/>
            </a:pPr>
            <a:r>
              <a:rPr lang="en-US" b="1" dirty="0" smtClean="0"/>
              <a:t>Checkers Game</a:t>
            </a:r>
          </a:p>
          <a:p>
            <a:pPr marL="742950" lvl="1" indent="-285750">
              <a:buFont typeface="Wingdings" panose="05000000000000000000" pitchFamily="2" charset="2"/>
              <a:buChar char="Ø"/>
            </a:pPr>
            <a:r>
              <a:rPr lang="en-IN" b="1" dirty="0" smtClean="0">
                <a:solidFill>
                  <a:schemeClr val="tx1">
                    <a:lumMod val="95000"/>
                    <a:lumOff val="5000"/>
                  </a:schemeClr>
                </a:solidFill>
              </a:rPr>
              <a:t>Speech Recognition</a:t>
            </a:r>
            <a:endParaRPr lang="en-US" b="1" dirty="0">
              <a:solidFill>
                <a:schemeClr val="tx1">
                  <a:lumMod val="95000"/>
                  <a:lumOff val="5000"/>
                </a:schemeClr>
              </a:solidFill>
            </a:endParaRPr>
          </a:p>
        </p:txBody>
      </p:sp>
    </p:spTree>
    <p:extLst>
      <p:ext uri="{BB962C8B-B14F-4D97-AF65-F5344CB8AC3E}">
        <p14:creationId xmlns:p14="http://schemas.microsoft.com/office/powerpoint/2010/main" val="2137924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圖片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3113088"/>
            <a:ext cx="654526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標題 1"/>
          <p:cNvSpPr>
            <a:spLocks noGrp="1"/>
          </p:cNvSpPr>
          <p:nvPr>
            <p:ph type="title"/>
          </p:nvPr>
        </p:nvSpPr>
        <p:spPr>
          <a:xfrm>
            <a:off x="1005780" y="295275"/>
            <a:ext cx="7886700" cy="1325563"/>
          </a:xfrm>
        </p:spPr>
        <p:txBody>
          <a:bodyPr/>
          <a:lstStyle/>
          <a:p>
            <a:r>
              <a:rPr lang="en-US" altLang="zh-TW" b="1" dirty="0" smtClean="0">
                <a:solidFill>
                  <a:srgbClr val="FFC000"/>
                </a:solidFill>
                <a:effectLst/>
                <a:ea typeface="ＭＳ Ｐゴシック" pitchFamily="34" charset="-128"/>
              </a:rPr>
              <a:t>CNN in speech recognition</a:t>
            </a:r>
            <a:endParaRPr lang="zh-TW" altLang="en-US" b="1" dirty="0" smtClean="0">
              <a:solidFill>
                <a:srgbClr val="FFC000"/>
              </a:solidFill>
              <a:effectLst/>
              <a:ea typeface="ＭＳ Ｐゴシック" pitchFamily="34" charset="-128"/>
            </a:endParaRPr>
          </a:p>
        </p:txBody>
      </p:sp>
      <p:cxnSp>
        <p:nvCxnSpPr>
          <p:cNvPr id="6" name="直線單箭頭接點 4"/>
          <p:cNvCxnSpPr/>
          <p:nvPr/>
        </p:nvCxnSpPr>
        <p:spPr>
          <a:xfrm>
            <a:off x="1390650" y="5778500"/>
            <a:ext cx="6662738"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 name="直線單箭頭接點 5"/>
          <p:cNvCxnSpPr/>
          <p:nvPr/>
        </p:nvCxnSpPr>
        <p:spPr>
          <a:xfrm flipV="1">
            <a:off x="1390650" y="3100388"/>
            <a:ext cx="0" cy="2674937"/>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0726" name="文字方塊 6"/>
          <p:cNvSpPr txBox="1">
            <a:spLocks noChangeArrowheads="1"/>
          </p:cNvSpPr>
          <p:nvPr/>
        </p:nvSpPr>
        <p:spPr bwMode="auto">
          <a:xfrm>
            <a:off x="3587750" y="5802313"/>
            <a:ext cx="2189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fontAlgn="base" hangingPunct="1">
              <a:spcBef>
                <a:spcPct val="0"/>
              </a:spcBef>
              <a:spcAft>
                <a:spcPct val="0"/>
              </a:spcAft>
              <a:buClrTx/>
              <a:buFontTx/>
              <a:buNone/>
            </a:pPr>
            <a:r>
              <a:rPr lang="en-US" altLang="zh-TW" sz="2400" smtClean="0">
                <a:solidFill>
                  <a:srgbClr val="000000"/>
                </a:solidFill>
              </a:rPr>
              <a:t>Time</a:t>
            </a:r>
            <a:endParaRPr lang="zh-TW" altLang="en-US" sz="2400" smtClean="0">
              <a:solidFill>
                <a:srgbClr val="000000"/>
              </a:solidFill>
            </a:endParaRPr>
          </a:p>
        </p:txBody>
      </p:sp>
      <p:sp>
        <p:nvSpPr>
          <p:cNvPr id="30727" name="文字方塊 7"/>
          <p:cNvSpPr txBox="1">
            <a:spLocks noChangeArrowheads="1"/>
          </p:cNvSpPr>
          <p:nvPr/>
        </p:nvSpPr>
        <p:spPr bwMode="auto">
          <a:xfrm rot="-5400000">
            <a:off x="78085" y="4203701"/>
            <a:ext cx="2189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fontAlgn="base" hangingPunct="1">
              <a:spcBef>
                <a:spcPct val="0"/>
              </a:spcBef>
              <a:spcAft>
                <a:spcPct val="0"/>
              </a:spcAft>
              <a:buClrTx/>
              <a:buFontTx/>
              <a:buNone/>
            </a:pPr>
            <a:r>
              <a:rPr lang="en-US" altLang="zh-TW" sz="2400" dirty="0" smtClean="0">
                <a:solidFill>
                  <a:srgbClr val="000000"/>
                </a:solidFill>
              </a:rPr>
              <a:t>Frequency</a:t>
            </a:r>
            <a:endParaRPr lang="zh-TW" altLang="en-US" sz="2400" dirty="0" smtClean="0">
              <a:solidFill>
                <a:srgbClr val="000000"/>
              </a:solidFill>
            </a:endParaRPr>
          </a:p>
        </p:txBody>
      </p:sp>
      <p:sp>
        <p:nvSpPr>
          <p:cNvPr id="30728" name="矩形 8"/>
          <p:cNvSpPr>
            <a:spLocks noChangeArrowheads="1"/>
          </p:cNvSpPr>
          <p:nvPr/>
        </p:nvSpPr>
        <p:spPr bwMode="auto">
          <a:xfrm>
            <a:off x="3659188" y="6113463"/>
            <a:ext cx="207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r>
              <a:rPr lang="en-US" altLang="zh-TW" sz="2800" b="1" smtClean="0">
                <a:solidFill>
                  <a:srgbClr val="FF0000"/>
                </a:solidFill>
              </a:rPr>
              <a:t>Spectrogram</a:t>
            </a:r>
            <a:endParaRPr lang="zh-TW" altLang="en-US" sz="2800" b="1" smtClean="0">
              <a:solidFill>
                <a:srgbClr val="FF0000"/>
              </a:solidFill>
            </a:endParaRPr>
          </a:p>
        </p:txBody>
      </p:sp>
      <p:sp>
        <p:nvSpPr>
          <p:cNvPr id="11" name="矩形 11"/>
          <p:cNvSpPr/>
          <p:nvPr/>
        </p:nvSpPr>
        <p:spPr>
          <a:xfrm>
            <a:off x="2300288" y="3101975"/>
            <a:ext cx="1509712" cy="26670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12" name="矩形 12"/>
          <p:cNvSpPr>
            <a:spLocks noChangeArrowheads="1"/>
          </p:cNvSpPr>
          <p:nvPr/>
        </p:nvSpPr>
        <p:spPr bwMode="auto">
          <a:xfrm>
            <a:off x="2192338" y="2127250"/>
            <a:ext cx="1681162" cy="582613"/>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headEnd/>
            <a:tailEnd/>
          </a:ln>
          <a:effectLst>
            <a:outerShdw dist="20000" dir="5400000" rotWithShape="0">
              <a:srgbClr val="808080">
                <a:alpha val="37999"/>
              </a:srgbClr>
            </a:outerShdw>
          </a:effectLst>
        </p:spPr>
        <p:txBody>
          <a:bodyPr anchor="ctr"/>
          <a:lstStyle/>
          <a:p>
            <a:pPr algn="ctr" fontAlgn="base">
              <a:spcBef>
                <a:spcPct val="0"/>
              </a:spcBef>
              <a:spcAft>
                <a:spcPct val="0"/>
              </a:spcAft>
              <a:defRPr/>
            </a:pPr>
            <a:r>
              <a:rPr lang="en-US" altLang="zh-TW" sz="2800" dirty="0">
                <a:solidFill>
                  <a:srgbClr val="000000"/>
                </a:solidFill>
                <a:ea typeface="ＭＳ Ｐゴシック" pitchFamily="34" charset="-128"/>
              </a:rPr>
              <a:t>CNN</a:t>
            </a:r>
            <a:endParaRPr lang="zh-TW" altLang="en-US" sz="2800" dirty="0">
              <a:solidFill>
                <a:srgbClr val="000000"/>
              </a:solidFill>
            </a:endParaRPr>
          </a:p>
        </p:txBody>
      </p:sp>
      <p:cxnSp>
        <p:nvCxnSpPr>
          <p:cNvPr id="13" name="直線單箭頭接點 13"/>
          <p:cNvCxnSpPr/>
          <p:nvPr/>
        </p:nvCxnSpPr>
        <p:spPr>
          <a:xfrm flipV="1">
            <a:off x="3051175" y="1690688"/>
            <a:ext cx="0" cy="43656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4"/>
          <p:cNvCxnSpPr>
            <a:endCxn id="12" idx="2"/>
          </p:cNvCxnSpPr>
          <p:nvPr/>
        </p:nvCxnSpPr>
        <p:spPr>
          <a:xfrm flipV="1">
            <a:off x="3033713" y="2709863"/>
            <a:ext cx="0" cy="39052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5"/>
          <p:cNvSpPr txBox="1">
            <a:spLocks noChangeArrowheads="1"/>
          </p:cNvSpPr>
          <p:nvPr/>
        </p:nvSpPr>
        <p:spPr bwMode="auto">
          <a:xfrm>
            <a:off x="2236788" y="5697538"/>
            <a:ext cx="1592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fontAlgn="base" hangingPunct="1">
              <a:spcBef>
                <a:spcPct val="0"/>
              </a:spcBef>
              <a:spcAft>
                <a:spcPct val="0"/>
              </a:spcAft>
              <a:buClrTx/>
              <a:buFontTx/>
              <a:buNone/>
            </a:pPr>
            <a:r>
              <a:rPr lang="en-US" altLang="zh-TW" sz="2400" b="1" smtClean="0">
                <a:solidFill>
                  <a:srgbClr val="000000"/>
                </a:solidFill>
              </a:rPr>
              <a:t>Image</a:t>
            </a:r>
            <a:endParaRPr lang="zh-TW" altLang="en-US" sz="2400" b="1" smtClean="0">
              <a:solidFill>
                <a:srgbClr val="000000"/>
              </a:solidFill>
            </a:endParaRPr>
          </a:p>
        </p:txBody>
      </p:sp>
      <p:sp>
        <p:nvSpPr>
          <p:cNvPr id="16" name="矩形 18"/>
          <p:cNvSpPr/>
          <p:nvPr/>
        </p:nvSpPr>
        <p:spPr>
          <a:xfrm>
            <a:off x="2354263" y="3146425"/>
            <a:ext cx="1393825" cy="838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17" name="矩形 19"/>
          <p:cNvSpPr/>
          <p:nvPr/>
        </p:nvSpPr>
        <p:spPr>
          <a:xfrm>
            <a:off x="2349500" y="34258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sp>
        <p:nvSpPr>
          <p:cNvPr id="18" name="矩形 20"/>
          <p:cNvSpPr/>
          <p:nvPr/>
        </p:nvSpPr>
        <p:spPr>
          <a:xfrm>
            <a:off x="2349500" y="37052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cxnSp>
        <p:nvCxnSpPr>
          <p:cNvPr id="19" name="直線單箭頭接點 22"/>
          <p:cNvCxnSpPr/>
          <p:nvPr/>
        </p:nvCxnSpPr>
        <p:spPr>
          <a:xfrm>
            <a:off x="3044825" y="4686300"/>
            <a:ext cx="0" cy="5556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23"/>
          <p:cNvSpPr txBox="1">
            <a:spLocks noChangeArrowheads="1"/>
          </p:cNvSpPr>
          <p:nvPr/>
        </p:nvSpPr>
        <p:spPr bwMode="auto">
          <a:xfrm>
            <a:off x="4572000" y="1944688"/>
            <a:ext cx="3184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r>
              <a:rPr lang="en-US" altLang="zh-TW" sz="2400" smtClean="0">
                <a:solidFill>
                  <a:srgbClr val="000000"/>
                </a:solidFill>
              </a:rPr>
              <a:t>The filters move in the frequency direction.</a:t>
            </a:r>
            <a:endParaRPr lang="zh-TW" altLang="en-US" sz="2400" smtClean="0">
              <a:solidFill>
                <a:srgbClr val="000000"/>
              </a:solidFill>
            </a:endParaRPr>
          </a:p>
        </p:txBody>
      </p:sp>
    </p:spTree>
    <p:extLst>
      <p:ext uri="{BB962C8B-B14F-4D97-AF65-F5344CB8AC3E}">
        <p14:creationId xmlns:p14="http://schemas.microsoft.com/office/powerpoint/2010/main" val="2072236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animBg="1"/>
      <p:bldP spid="17" grpId="0" animBg="1"/>
      <p:bldP spid="18" grpId="0" animBg="1"/>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a:xfrm>
            <a:off x="971600" y="365125"/>
            <a:ext cx="7886700" cy="1325563"/>
          </a:xfrm>
        </p:spPr>
        <p:txBody>
          <a:bodyPr/>
          <a:lstStyle/>
          <a:p>
            <a:r>
              <a:rPr lang="en-US" altLang="zh-TW" b="1" dirty="0" smtClean="0">
                <a:solidFill>
                  <a:srgbClr val="FFC000"/>
                </a:solidFill>
                <a:effectLst/>
                <a:ea typeface="ＭＳ Ｐゴシック" pitchFamily="34" charset="-128"/>
              </a:rPr>
              <a:t>CNN in text classification</a:t>
            </a:r>
            <a:endParaRPr lang="zh-TW" altLang="en-US" b="1" dirty="0" smtClean="0">
              <a:solidFill>
                <a:srgbClr val="FFC000"/>
              </a:solidFill>
              <a:effectLst/>
              <a:ea typeface="ＭＳ Ｐゴシック" pitchFamily="34" charset="-128"/>
            </a:endParaRPr>
          </a:p>
        </p:txBody>
      </p:sp>
      <p:pic>
        <p:nvPicPr>
          <p:cNvPr id="31748"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1279" y="1957388"/>
            <a:ext cx="82772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群組 10"/>
          <p:cNvGrpSpPr>
            <a:grpSpLocks/>
          </p:cNvGrpSpPr>
          <p:nvPr/>
        </p:nvGrpSpPr>
        <p:grpSpPr bwMode="auto">
          <a:xfrm>
            <a:off x="1564655" y="3233738"/>
            <a:ext cx="1927225" cy="962025"/>
            <a:chOff x="940253" y="3233058"/>
            <a:chExt cx="1926771" cy="963385"/>
          </a:xfrm>
        </p:grpSpPr>
        <p:sp>
          <p:nvSpPr>
            <p:cNvPr id="9" name="矩形 6"/>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TW" altLang="en-US">
                <a:solidFill>
                  <a:srgbClr val="FFFFFF"/>
                </a:solidFill>
              </a:endParaRPr>
            </a:p>
          </p:txBody>
        </p:sp>
        <p:cxnSp>
          <p:nvCxnSpPr>
            <p:cNvPr id="10" name="直線單箭頭接點 8"/>
            <p:cNvCxnSpPr/>
            <p:nvPr/>
          </p:nvCxnSpPr>
          <p:spPr>
            <a:xfrm>
              <a:off x="1110076" y="3430186"/>
              <a:ext cx="0" cy="6374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753" name="文字方塊 9"/>
            <p:cNvSpPr txBox="1">
              <a:spLocks noChangeArrowheads="1"/>
            </p:cNvSpPr>
            <p:nvPr/>
          </p:nvSpPr>
          <p:spPr bwMode="auto">
            <a:xfrm>
              <a:off x="1146403" y="3517935"/>
              <a:ext cx="342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fontAlgn="base" hangingPunct="1">
                <a:spcBef>
                  <a:spcPct val="0"/>
                </a:spcBef>
                <a:spcAft>
                  <a:spcPct val="0"/>
                </a:spcAft>
                <a:buClrTx/>
                <a:buFontTx/>
                <a:buNone/>
              </a:pPr>
              <a:r>
                <a:rPr lang="en-US" altLang="zh-TW" sz="2400" b="1" smtClean="0">
                  <a:solidFill>
                    <a:srgbClr val="FF0000"/>
                  </a:solidFill>
                </a:rPr>
                <a:t>?</a:t>
              </a:r>
              <a:endParaRPr lang="zh-TW" altLang="en-US" sz="2400" b="1" smtClean="0">
                <a:solidFill>
                  <a:srgbClr val="FF0000"/>
                </a:solidFill>
              </a:endParaRPr>
            </a:p>
          </p:txBody>
        </p:sp>
      </p:grpSp>
    </p:spTree>
    <p:extLst>
      <p:ext uri="{BB962C8B-B14F-4D97-AF65-F5344CB8AC3E}">
        <p14:creationId xmlns:p14="http://schemas.microsoft.com/office/powerpoint/2010/main" val="591779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0100" y="1214422"/>
            <a:ext cx="7143800" cy="3077766"/>
          </a:xfrm>
          <a:prstGeom prst="rect">
            <a:avLst/>
          </a:prstGeom>
          <a:noFill/>
        </p:spPr>
        <p:txBody>
          <a:bodyPr wrap="square" rtlCol="0">
            <a:spAutoFit/>
          </a:bodyPr>
          <a:lstStyle/>
          <a:p>
            <a:r>
              <a:rPr lang="en-US" sz="3600" b="1" dirty="0" smtClean="0">
                <a:solidFill>
                  <a:srgbClr val="00B0F0"/>
                </a:solidFill>
                <a:latin typeface="Calibri" pitchFamily="34" charset="0"/>
              </a:rPr>
              <a:t>References</a:t>
            </a:r>
            <a:r>
              <a:rPr lang="en-US" sz="3600" dirty="0" smtClean="0">
                <a:solidFill>
                  <a:srgbClr val="00B0F0"/>
                </a:solidFill>
                <a:latin typeface="Calibri" pitchFamily="34" charset="0"/>
              </a:rPr>
              <a:t>:</a:t>
            </a:r>
          </a:p>
          <a:p>
            <a:endParaRPr lang="en-IN" sz="2000" dirty="0" smtClean="0">
              <a:solidFill>
                <a:srgbClr val="00B0F0"/>
              </a:solidFill>
              <a:latin typeface="Calibri" pitchFamily="34" charset="0"/>
            </a:endParaRPr>
          </a:p>
          <a:p>
            <a:endParaRPr lang="en-IN" sz="2000" dirty="0" smtClean="0">
              <a:latin typeface="Calibri" pitchFamily="34" charset="0"/>
            </a:endParaRPr>
          </a:p>
          <a:p>
            <a:pPr>
              <a:buFont typeface="Wingdings" pitchFamily="2" charset="2"/>
              <a:buChar char="Ø"/>
            </a:pPr>
            <a:r>
              <a:rPr lang="en-US" sz="2000" dirty="0" err="1" smtClean="0">
                <a:latin typeface="Calibri" pitchFamily="34" charset="0"/>
              </a:rPr>
              <a:t>Keiron</a:t>
            </a:r>
            <a:r>
              <a:rPr lang="en-US" sz="2000" dirty="0" smtClean="0">
                <a:latin typeface="Calibri" pitchFamily="34" charset="0"/>
              </a:rPr>
              <a:t> O’Shea and Ryan Nash : An </a:t>
            </a:r>
            <a:r>
              <a:rPr lang="en-US" sz="2000" dirty="0">
                <a:latin typeface="Calibri" pitchFamily="34" charset="0"/>
              </a:rPr>
              <a:t>Introduction to Convolutional Neural </a:t>
            </a:r>
            <a:r>
              <a:rPr lang="en-US" sz="2000" dirty="0" smtClean="0">
                <a:latin typeface="Calibri" pitchFamily="34" charset="0"/>
              </a:rPr>
              <a:t>Networks</a:t>
            </a:r>
          </a:p>
          <a:p>
            <a:endParaRPr lang="en-IN" sz="2000" dirty="0" smtClean="0">
              <a:latin typeface="Calibri" pitchFamily="34" charset="0"/>
            </a:endParaRPr>
          </a:p>
          <a:p>
            <a:pPr>
              <a:buFont typeface="Wingdings" pitchFamily="2" charset="2"/>
              <a:buChar char="Ø"/>
            </a:pPr>
            <a:r>
              <a:rPr lang="en-IN" sz="2000" dirty="0">
                <a:latin typeface="Calibri" pitchFamily="34" charset="0"/>
              </a:rPr>
              <a:t>https://ujjwalkarn.me/2016/08/11/intuitive-explanation-convnets/</a:t>
            </a:r>
            <a:endParaRPr lang="en-US" sz="3600" dirty="0" smtClean="0">
              <a:solidFill>
                <a:srgbClr val="00B0F0"/>
              </a:solidFill>
              <a:latin typeface="Calibri" pitchFamily="34" charset="0"/>
            </a:endParaRPr>
          </a:p>
          <a:p>
            <a:endParaRPr lang="en-IN" dirty="0"/>
          </a:p>
        </p:txBody>
      </p:sp>
    </p:spTree>
    <p:extLst>
      <p:ext uri="{BB962C8B-B14F-4D97-AF65-F5344CB8AC3E}">
        <p14:creationId xmlns:p14="http://schemas.microsoft.com/office/powerpoint/2010/main" val="1149167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1538" y="3071810"/>
            <a:ext cx="7500990" cy="1323439"/>
          </a:xfrm>
          <a:prstGeom prst="rect">
            <a:avLst/>
          </a:prstGeom>
          <a:noFill/>
        </p:spPr>
        <p:txBody>
          <a:bodyPr wrap="square" rtlCol="0">
            <a:spAutoFit/>
          </a:bodyPr>
          <a:lstStyle/>
          <a:p>
            <a:pPr algn="ctr"/>
            <a:r>
              <a:rPr lang="en-IN" sz="8000" dirty="0" smtClean="0">
                <a:solidFill>
                  <a:srgbClr val="FF00FF"/>
                </a:solidFill>
                <a:latin typeface="Algerian" pitchFamily="82" charset="0"/>
              </a:rPr>
              <a:t>Thank you......</a:t>
            </a:r>
            <a:endParaRPr lang="en-IN" sz="8000" dirty="0">
              <a:solidFill>
                <a:srgbClr val="FF00FF"/>
              </a:solidFill>
              <a:latin typeface="Algerian" pitchFamily="82" charset="0"/>
            </a:endParaRPr>
          </a:p>
        </p:txBody>
      </p:sp>
    </p:spTree>
    <p:extLst>
      <p:ext uri="{BB962C8B-B14F-4D97-AF65-F5344CB8AC3E}">
        <p14:creationId xmlns:p14="http://schemas.microsoft.com/office/powerpoint/2010/main" val="4342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iterate type="lt">
                                    <p:tmPct val="10000"/>
                                  </p:iterate>
                                  <p:childTnLst>
                                    <p:animEffect transition="out" filter="fade">
                                      <p:cBhvr>
                                        <p:cTn id="6" dur="2000"/>
                                        <p:tgtEl>
                                          <p:spTgt spid="3"/>
                                        </p:tgtEl>
                                      </p:cBhvr>
                                    </p:animEffect>
                                    <p:anim calcmode="lin" valueType="num">
                                      <p:cBhvr>
                                        <p:cTn id="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
                                        </p:tgtEl>
                                        <p:attrNameLst>
                                          <p:attrName>ppt_h</p:attrName>
                                        </p:attrNameLst>
                                      </p:cBhvr>
                                      <p:tavLst>
                                        <p:tav tm="0">
                                          <p:val>
                                            <p:strVal val="ppt_h"/>
                                          </p:val>
                                        </p:tav>
                                        <p:tav tm="100000">
                                          <p:val>
                                            <p:strVal val="ppt_h"/>
                                          </p:val>
                                        </p:tav>
                                      </p:tavLst>
                                    </p:anim>
                                    <p:set>
                                      <p:cBhvr>
                                        <p:cTn id="9"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3608" y="24606"/>
            <a:ext cx="7643813" cy="5708650"/>
          </a:xfrm>
          <a:prstGeom prst="rect">
            <a:avLst/>
          </a:prstGeom>
          <a:noFill/>
        </p:spPr>
        <p:txBody>
          <a:bodyPr anchor="ctr">
            <a:spAutoFit/>
          </a:bodyPr>
          <a:lstStyle/>
          <a:p>
            <a:pPr algn="ctr" fontAlgn="auto">
              <a:spcBef>
                <a:spcPts val="0"/>
              </a:spcBef>
              <a:spcAft>
                <a:spcPts val="0"/>
              </a:spcAft>
              <a:defRPr/>
            </a:pPr>
            <a:r>
              <a:rPr lang="en-US" sz="2400" dirty="0">
                <a:solidFill>
                  <a:prstClr val="black"/>
                </a:solidFill>
                <a:latin typeface="Baskerville Old Face" pitchFamily="18" charset="0"/>
                <a:ea typeface="+mn-ea"/>
                <a:cs typeface="Albany AMT" pitchFamily="34" charset="0"/>
              </a:rPr>
              <a:t/>
            </a:r>
            <a:br>
              <a:rPr lang="en-US" sz="2400" dirty="0">
                <a:solidFill>
                  <a:prstClr val="black"/>
                </a:solidFill>
                <a:latin typeface="Baskerville Old Face" pitchFamily="18" charset="0"/>
                <a:ea typeface="+mn-ea"/>
                <a:cs typeface="Albany AMT" pitchFamily="34" charset="0"/>
              </a:rPr>
            </a:br>
            <a:r>
              <a:rPr lang="en-US" sz="2400" dirty="0">
                <a:solidFill>
                  <a:prstClr val="black"/>
                </a:solidFill>
                <a:latin typeface="Baskerville Old Face" pitchFamily="18" charset="0"/>
                <a:ea typeface="+mn-ea"/>
                <a:cs typeface="Albany AMT" pitchFamily="34" charset="0"/>
              </a:rPr>
              <a:t> </a:t>
            </a:r>
          </a:p>
          <a:p>
            <a:pPr algn="ctr" fontAlgn="auto">
              <a:spcBef>
                <a:spcPts val="0"/>
              </a:spcBef>
              <a:spcAft>
                <a:spcPts val="0"/>
              </a:spcAft>
              <a:defRPr/>
            </a:pPr>
            <a:endParaRPr lang="en-US" sz="2400" dirty="0">
              <a:solidFill>
                <a:prstClr val="black"/>
              </a:solidFill>
              <a:latin typeface="Baskerville Old Face" pitchFamily="18" charset="0"/>
              <a:ea typeface="+mn-ea"/>
              <a:cs typeface="Albany AMT" pitchFamily="34" charset="0"/>
            </a:endParaRPr>
          </a:p>
          <a:p>
            <a:pPr algn="ctr" fontAlgn="auto">
              <a:spcBef>
                <a:spcPts val="0"/>
              </a:spcBef>
              <a:spcAft>
                <a:spcPts val="0"/>
              </a:spcAft>
              <a:defRPr/>
            </a:pPr>
            <a:r>
              <a:rPr lang="en-US" sz="3200" dirty="0" err="1" smtClean="0">
                <a:solidFill>
                  <a:srgbClr val="FF0000"/>
                </a:solidFill>
                <a:latin typeface="Aharoni" pitchFamily="2" charset="-79"/>
                <a:ea typeface="+mn-ea"/>
                <a:cs typeface="Aharoni" pitchFamily="2" charset="-79"/>
              </a:rPr>
              <a:t>Shivaji</a:t>
            </a:r>
            <a:r>
              <a:rPr lang="en-US" sz="3200" dirty="0" smtClean="0">
                <a:solidFill>
                  <a:srgbClr val="FF0000"/>
                </a:solidFill>
                <a:latin typeface="Aharoni" pitchFamily="2" charset="-79"/>
                <a:ea typeface="+mn-ea"/>
                <a:cs typeface="Aharoni" pitchFamily="2" charset="-79"/>
              </a:rPr>
              <a:t> University, Kolhapur</a:t>
            </a:r>
          </a:p>
          <a:p>
            <a:pPr algn="ctr" fontAlgn="auto">
              <a:spcBef>
                <a:spcPts val="0"/>
              </a:spcBef>
              <a:spcAft>
                <a:spcPts val="0"/>
              </a:spcAft>
              <a:defRPr/>
            </a:pPr>
            <a:r>
              <a:rPr lang="en-US" sz="2800" dirty="0" smtClean="0">
                <a:solidFill>
                  <a:srgbClr val="00B0F0"/>
                </a:solidFill>
                <a:latin typeface="Aharoni" pitchFamily="2" charset="-79"/>
                <a:ea typeface="+mn-ea"/>
                <a:cs typeface="Aharoni" pitchFamily="2" charset="-79"/>
              </a:rPr>
              <a:t>Department of Statistics </a:t>
            </a:r>
            <a:r>
              <a:rPr lang="en-US" sz="2400" dirty="0" smtClean="0">
                <a:solidFill>
                  <a:prstClr val="black"/>
                </a:solidFill>
                <a:latin typeface="Aharoni" pitchFamily="2" charset="-79"/>
                <a:ea typeface="+mn-ea"/>
                <a:cs typeface="Aharoni" pitchFamily="2" charset="-79"/>
              </a:rPr>
              <a:t/>
            </a:r>
            <a:br>
              <a:rPr lang="en-US" sz="2400" dirty="0" smtClean="0">
                <a:solidFill>
                  <a:prstClr val="black"/>
                </a:solidFill>
                <a:latin typeface="Aharoni" pitchFamily="2" charset="-79"/>
                <a:ea typeface="+mn-ea"/>
                <a:cs typeface="Aharoni" pitchFamily="2" charset="-79"/>
              </a:rPr>
            </a:br>
            <a:r>
              <a:rPr lang="en-US" sz="2200" dirty="0" smtClean="0">
                <a:solidFill>
                  <a:prstClr val="black"/>
                </a:solidFill>
                <a:latin typeface="Aharoni" pitchFamily="2" charset="-79"/>
                <a:ea typeface="+mn-ea"/>
                <a:cs typeface="Aharoni" pitchFamily="2" charset="-79"/>
              </a:rPr>
              <a:t>Seminar on</a:t>
            </a:r>
          </a:p>
          <a:p>
            <a:pPr algn="ctr" fontAlgn="auto">
              <a:spcBef>
                <a:spcPts val="0"/>
              </a:spcBef>
              <a:spcAft>
                <a:spcPts val="0"/>
              </a:spcAft>
              <a:defRPr/>
            </a:pPr>
            <a:r>
              <a:rPr lang="en-US" sz="3200" dirty="0" smtClean="0">
                <a:solidFill>
                  <a:srgbClr val="964305">
                    <a:lumMod val="60000"/>
                    <a:lumOff val="40000"/>
                  </a:srgbClr>
                </a:solidFill>
                <a:latin typeface="Aharoni" pitchFamily="2" charset="-79"/>
                <a:ea typeface="+mn-ea"/>
                <a:cs typeface="Aharoni" pitchFamily="2" charset="-79"/>
              </a:rPr>
              <a:t> </a:t>
            </a:r>
            <a:r>
              <a:rPr lang="en-US" sz="3200" b="1" dirty="0" smtClean="0">
                <a:solidFill>
                  <a:srgbClr val="964305">
                    <a:lumMod val="60000"/>
                    <a:lumOff val="40000"/>
                  </a:srgbClr>
                </a:solidFill>
                <a:latin typeface="Aharoni" pitchFamily="2" charset="-79"/>
                <a:ea typeface="+mn-ea"/>
                <a:cs typeface="Aharoni" pitchFamily="2" charset="-79"/>
              </a:rPr>
              <a:t>“Convolutional Neural Networks</a:t>
            </a:r>
            <a:r>
              <a:rPr lang="en-US" sz="3200" dirty="0" smtClean="0">
                <a:solidFill>
                  <a:srgbClr val="964305">
                    <a:lumMod val="60000"/>
                    <a:lumOff val="40000"/>
                  </a:srgbClr>
                </a:solidFill>
                <a:latin typeface="Aharoni" pitchFamily="2" charset="-79"/>
                <a:ea typeface="+mn-ea"/>
                <a:cs typeface="Aharoni" pitchFamily="2" charset="-79"/>
              </a:rPr>
              <a:t>”</a:t>
            </a:r>
          </a:p>
          <a:p>
            <a:pPr algn="ctr" fontAlgn="auto">
              <a:spcBef>
                <a:spcPts val="0"/>
              </a:spcBef>
              <a:spcAft>
                <a:spcPts val="0"/>
              </a:spcAft>
              <a:defRPr/>
            </a:pPr>
            <a:r>
              <a:rPr lang="en-US" sz="2200" dirty="0" smtClean="0">
                <a:solidFill>
                  <a:prstClr val="black"/>
                </a:solidFill>
                <a:latin typeface="Aharoni" pitchFamily="2" charset="-79"/>
                <a:ea typeface="+mn-ea"/>
                <a:cs typeface="Aharoni" pitchFamily="2" charset="-79"/>
              </a:rPr>
              <a:t>Presented</a:t>
            </a:r>
            <a:r>
              <a:rPr lang="en-US" sz="2400" dirty="0" smtClean="0">
                <a:solidFill>
                  <a:prstClr val="black"/>
                </a:solidFill>
                <a:latin typeface="Aharoni" pitchFamily="2" charset="-79"/>
                <a:ea typeface="+mn-ea"/>
                <a:cs typeface="Aharoni" pitchFamily="2" charset="-79"/>
              </a:rPr>
              <a:t> by</a:t>
            </a:r>
          </a:p>
          <a:p>
            <a:pPr algn="ctr" fontAlgn="auto">
              <a:spcBef>
                <a:spcPts val="0"/>
              </a:spcBef>
              <a:spcAft>
                <a:spcPts val="0"/>
              </a:spcAft>
              <a:defRPr/>
            </a:pPr>
            <a:r>
              <a:rPr lang="en-US" sz="2800" dirty="0" smtClean="0">
                <a:solidFill>
                  <a:srgbClr val="00B050"/>
                </a:solidFill>
                <a:latin typeface="Aharoni" pitchFamily="2" charset="-79"/>
                <a:ea typeface="+mn-ea"/>
                <a:cs typeface="Aharoni" pitchFamily="2" charset="-79"/>
              </a:rPr>
              <a:t>Sable </a:t>
            </a:r>
            <a:r>
              <a:rPr lang="en-US" sz="2800" dirty="0" err="1" smtClean="0">
                <a:solidFill>
                  <a:srgbClr val="00B050"/>
                </a:solidFill>
                <a:latin typeface="Aharoni" pitchFamily="2" charset="-79"/>
                <a:ea typeface="+mn-ea"/>
                <a:cs typeface="Aharoni" pitchFamily="2" charset="-79"/>
              </a:rPr>
              <a:t>Vinayak</a:t>
            </a:r>
            <a:r>
              <a:rPr lang="en-US" sz="2800" dirty="0" smtClean="0">
                <a:solidFill>
                  <a:srgbClr val="00B050"/>
                </a:solidFill>
                <a:latin typeface="Aharoni" pitchFamily="2" charset="-79"/>
                <a:ea typeface="+mn-ea"/>
                <a:cs typeface="Aharoni" pitchFamily="2" charset="-79"/>
              </a:rPr>
              <a:t> </a:t>
            </a:r>
            <a:r>
              <a:rPr lang="en-US" sz="2800" dirty="0" err="1" smtClean="0">
                <a:solidFill>
                  <a:srgbClr val="00B050"/>
                </a:solidFill>
                <a:latin typeface="Aharoni" pitchFamily="2" charset="-79"/>
                <a:ea typeface="+mn-ea"/>
                <a:cs typeface="Aharoni" pitchFamily="2" charset="-79"/>
              </a:rPr>
              <a:t>Machhindra</a:t>
            </a:r>
            <a:r>
              <a:rPr lang="en-US" sz="1600" dirty="0" smtClean="0">
                <a:solidFill>
                  <a:srgbClr val="475A8D"/>
                </a:solidFill>
                <a:latin typeface="Aharoni" pitchFamily="2" charset="-79"/>
                <a:ea typeface="+mn-ea"/>
                <a:cs typeface="Aharoni" pitchFamily="2" charset="-79"/>
              </a:rPr>
              <a:t/>
            </a:r>
            <a:br>
              <a:rPr lang="en-US" sz="1600" dirty="0" smtClean="0">
                <a:solidFill>
                  <a:srgbClr val="475A8D"/>
                </a:solidFill>
                <a:latin typeface="Aharoni" pitchFamily="2" charset="-79"/>
                <a:ea typeface="+mn-ea"/>
                <a:cs typeface="Aharoni" pitchFamily="2" charset="-79"/>
              </a:rPr>
            </a:br>
            <a:r>
              <a:rPr lang="en-US" sz="2000" dirty="0" err="1" smtClean="0">
                <a:solidFill>
                  <a:prstClr val="black"/>
                </a:solidFill>
                <a:latin typeface="Aharoni" pitchFamily="2" charset="-79"/>
                <a:ea typeface="+mn-ea"/>
                <a:cs typeface="Aharoni" pitchFamily="2" charset="-79"/>
              </a:rPr>
              <a:t>MSc.II</a:t>
            </a:r>
            <a:r>
              <a:rPr lang="en-US" sz="2000" dirty="0" smtClean="0">
                <a:solidFill>
                  <a:prstClr val="black"/>
                </a:solidFill>
                <a:latin typeface="Aharoni" pitchFamily="2" charset="-79"/>
                <a:ea typeface="+mn-ea"/>
                <a:cs typeface="Aharoni" pitchFamily="2" charset="-79"/>
              </a:rPr>
              <a:t> ASI </a:t>
            </a:r>
            <a:r>
              <a:rPr lang="en-US" sz="2000" dirty="0" err="1" smtClean="0">
                <a:solidFill>
                  <a:prstClr val="black"/>
                </a:solidFill>
                <a:latin typeface="Aharoni" pitchFamily="2" charset="-79"/>
                <a:ea typeface="+mn-ea"/>
                <a:cs typeface="Aharoni" pitchFamily="2" charset="-79"/>
              </a:rPr>
              <a:t>Sem</a:t>
            </a:r>
            <a:r>
              <a:rPr lang="en-US" sz="2000" dirty="0" smtClean="0">
                <a:solidFill>
                  <a:prstClr val="black"/>
                </a:solidFill>
                <a:latin typeface="Aharoni" pitchFamily="2" charset="-79"/>
                <a:ea typeface="+mn-ea"/>
                <a:cs typeface="Aharoni" pitchFamily="2" charset="-79"/>
              </a:rPr>
              <a:t>(IV)</a:t>
            </a:r>
            <a:r>
              <a:rPr lang="en-US" dirty="0" smtClean="0">
                <a:solidFill>
                  <a:prstClr val="black"/>
                </a:solidFill>
                <a:latin typeface="Aharoni" pitchFamily="2" charset="-79"/>
                <a:ea typeface="+mn-ea"/>
                <a:cs typeface="Aharoni" pitchFamily="2" charset="-79"/>
              </a:rPr>
              <a:t/>
            </a:r>
            <a:br>
              <a:rPr lang="en-US" dirty="0" smtClean="0">
                <a:solidFill>
                  <a:prstClr val="black"/>
                </a:solidFill>
                <a:latin typeface="Aharoni" pitchFamily="2" charset="-79"/>
                <a:ea typeface="+mn-ea"/>
                <a:cs typeface="Aharoni" pitchFamily="2" charset="-79"/>
              </a:rPr>
            </a:br>
            <a:r>
              <a:rPr lang="en-US" sz="2300" dirty="0" smtClean="0">
                <a:solidFill>
                  <a:srgbClr val="3891A7"/>
                </a:solidFill>
                <a:latin typeface="Aharoni" pitchFamily="2" charset="-79"/>
                <a:ea typeface="+mn-ea"/>
                <a:cs typeface="Aharoni" pitchFamily="2" charset="-79"/>
              </a:rPr>
              <a:t>Under the Guidance of</a:t>
            </a:r>
            <a:r>
              <a:rPr lang="en-US" dirty="0" smtClean="0">
                <a:solidFill>
                  <a:prstClr val="black"/>
                </a:solidFill>
                <a:latin typeface="Aharoni" pitchFamily="2" charset="-79"/>
                <a:ea typeface="+mn-ea"/>
                <a:cs typeface="Aharoni" pitchFamily="2" charset="-79"/>
              </a:rPr>
              <a:t/>
            </a:r>
            <a:br>
              <a:rPr lang="en-US" dirty="0" smtClean="0">
                <a:solidFill>
                  <a:prstClr val="black"/>
                </a:solidFill>
                <a:latin typeface="Aharoni" pitchFamily="2" charset="-79"/>
                <a:ea typeface="+mn-ea"/>
                <a:cs typeface="Aharoni" pitchFamily="2" charset="-79"/>
              </a:rPr>
            </a:br>
            <a:r>
              <a:rPr lang="en-US" sz="2400" dirty="0" smtClean="0">
                <a:solidFill>
                  <a:srgbClr val="7030A0"/>
                </a:solidFill>
                <a:latin typeface="Aharoni" pitchFamily="2" charset="-79"/>
                <a:ea typeface="+mn-ea"/>
                <a:cs typeface="Aharoni" pitchFamily="2" charset="-79"/>
              </a:rPr>
              <a:t>Dr. </a:t>
            </a:r>
            <a:r>
              <a:rPr lang="en-US" sz="2400" dirty="0" err="1" smtClean="0">
                <a:solidFill>
                  <a:srgbClr val="7030A0"/>
                </a:solidFill>
                <a:latin typeface="Aharoni" pitchFamily="2" charset="-79"/>
                <a:ea typeface="+mn-ea"/>
                <a:cs typeface="Aharoni" pitchFamily="2" charset="-79"/>
              </a:rPr>
              <a:t>S.B.Mahadik</a:t>
            </a:r>
            <a:endParaRPr lang="en-US" sz="2400" dirty="0" smtClean="0">
              <a:solidFill>
                <a:srgbClr val="7030A0"/>
              </a:solidFill>
              <a:latin typeface="Aharoni" pitchFamily="2" charset="-79"/>
              <a:ea typeface="+mn-ea"/>
              <a:cs typeface="Aharoni" pitchFamily="2" charset="-79"/>
            </a:endParaRPr>
          </a:p>
          <a:p>
            <a:pPr algn="ctr" fontAlgn="auto">
              <a:spcBef>
                <a:spcPts val="0"/>
              </a:spcBef>
              <a:spcAft>
                <a:spcPts val="0"/>
              </a:spcAft>
              <a:defRPr/>
            </a:pPr>
            <a:r>
              <a:rPr lang="en-IN" sz="2400" dirty="0" smtClean="0">
                <a:solidFill>
                  <a:prstClr val="black"/>
                </a:solidFill>
                <a:latin typeface="Aharoni" pitchFamily="2" charset="-79"/>
                <a:ea typeface="+mn-ea"/>
                <a:cs typeface="Aharoni" pitchFamily="2" charset="-79"/>
              </a:rPr>
              <a:t>2018-2019</a:t>
            </a:r>
          </a:p>
          <a:p>
            <a:pPr algn="ctr" fontAlgn="auto">
              <a:spcBef>
                <a:spcPts val="0"/>
              </a:spcBef>
              <a:spcAft>
                <a:spcPts val="0"/>
              </a:spcAft>
              <a:defRPr/>
            </a:pPr>
            <a:endParaRPr lang="en-US" dirty="0">
              <a:solidFill>
                <a:prstClr val="black"/>
              </a:solidFill>
              <a:latin typeface="Gill Sans MT"/>
              <a:ea typeface="+mn-ea"/>
            </a:endParaRPr>
          </a:p>
          <a:p>
            <a:pPr fontAlgn="auto">
              <a:spcBef>
                <a:spcPts val="0"/>
              </a:spcBef>
              <a:spcAft>
                <a:spcPts val="0"/>
              </a:spcAft>
              <a:defRPr/>
            </a:pPr>
            <a:endParaRPr lang="en-IN" dirty="0">
              <a:solidFill>
                <a:prstClr val="black"/>
              </a:solidFill>
              <a:latin typeface="Gill Sans MT"/>
              <a:ea typeface="+mn-ea"/>
            </a:endParaRPr>
          </a:p>
        </p:txBody>
      </p:sp>
    </p:spTree>
    <p:extLst>
      <p:ext uri="{BB962C8B-B14F-4D97-AF65-F5344CB8AC3E}">
        <p14:creationId xmlns:p14="http://schemas.microsoft.com/office/powerpoint/2010/main" val="4028758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44619"/>
            <a:ext cx="7858179" cy="3816429"/>
          </a:xfrm>
          <a:prstGeom prst="rect">
            <a:avLst/>
          </a:prstGeom>
          <a:noFill/>
        </p:spPr>
        <p:txBody>
          <a:bodyPr wrap="square" rtlCol="0">
            <a:spAutoFit/>
          </a:bodyPr>
          <a:lstStyle/>
          <a:p>
            <a:r>
              <a:rPr lang="en-IN" sz="4400" dirty="0" smtClean="0">
                <a:solidFill>
                  <a:srgbClr val="FF0000"/>
                </a:solidFill>
              </a:rPr>
              <a:t>Introduction</a:t>
            </a:r>
          </a:p>
          <a:p>
            <a:r>
              <a:rPr lang="en-IN" dirty="0" smtClean="0"/>
              <a:t>	</a:t>
            </a:r>
          </a:p>
          <a:p>
            <a:pPr>
              <a:buFont typeface="Wingdings" pitchFamily="2" charset="2"/>
              <a:buChar char="Ø"/>
            </a:pPr>
            <a:r>
              <a:rPr lang="en-US" dirty="0" smtClean="0"/>
              <a:t>In neural networks, </a:t>
            </a:r>
            <a:r>
              <a:rPr lang="en-US" dirty="0" smtClean="0">
                <a:solidFill>
                  <a:srgbClr val="FF0000"/>
                </a:solidFill>
              </a:rPr>
              <a:t>Convolutional neural network (</a:t>
            </a:r>
            <a:r>
              <a:rPr lang="en-US" dirty="0" err="1" smtClean="0">
                <a:solidFill>
                  <a:srgbClr val="FF0000"/>
                </a:solidFill>
              </a:rPr>
              <a:t>ConvNets</a:t>
            </a:r>
            <a:r>
              <a:rPr lang="en-US" dirty="0" smtClean="0">
                <a:solidFill>
                  <a:srgbClr val="FF0000"/>
                </a:solidFill>
              </a:rPr>
              <a:t> or CNNs) is </a:t>
            </a:r>
            <a:r>
              <a:rPr lang="en-US" dirty="0" smtClean="0"/>
              <a:t>one of the main categories to do images recognition, images classifications. Objects detections, recognition faces etc., are some of the areas where CNNs are widely used.</a:t>
            </a:r>
            <a:endParaRPr lang="en-IN" dirty="0" smtClean="0"/>
          </a:p>
          <a:p>
            <a:endParaRPr lang="en-IN" dirty="0" smtClean="0"/>
          </a:p>
          <a:p>
            <a:pPr>
              <a:buFont typeface="Wingdings" pitchFamily="2" charset="2"/>
              <a:buChar char="Ø"/>
            </a:pPr>
            <a:r>
              <a:rPr lang="en-US" dirty="0" smtClean="0"/>
              <a:t>Technically, deep learning CNN models to train and test, each input image will pass it through a series of </a:t>
            </a:r>
            <a:r>
              <a:rPr lang="en-US" dirty="0" smtClean="0">
                <a:solidFill>
                  <a:srgbClr val="FF0000"/>
                </a:solidFill>
              </a:rPr>
              <a:t>convolution layers with filters (</a:t>
            </a:r>
            <a:r>
              <a:rPr lang="en-US" dirty="0" err="1" smtClean="0">
                <a:solidFill>
                  <a:srgbClr val="FF0000"/>
                </a:solidFill>
              </a:rPr>
              <a:t>Kernals</a:t>
            </a:r>
            <a:r>
              <a:rPr lang="en-US" dirty="0" smtClean="0">
                <a:solidFill>
                  <a:srgbClr val="FF0000"/>
                </a:solidFill>
              </a:rPr>
              <a:t>), Pooling, fully connected layers (FC) and apply </a:t>
            </a:r>
            <a:r>
              <a:rPr lang="en-US" dirty="0" err="1" smtClean="0">
                <a:solidFill>
                  <a:srgbClr val="FF0000"/>
                </a:solidFill>
              </a:rPr>
              <a:t>Softmax</a:t>
            </a:r>
            <a:r>
              <a:rPr lang="en-US" dirty="0" smtClean="0">
                <a:solidFill>
                  <a:srgbClr val="FF0000"/>
                </a:solidFill>
              </a:rPr>
              <a:t> function to classify an object with probabilistic values between 0 and 1</a:t>
            </a:r>
            <a:r>
              <a:rPr lang="en-US" dirty="0" smtClean="0"/>
              <a:t>. The below figure is a complete flow of CNN to process an input image and classifies the objects based on values.</a:t>
            </a:r>
            <a:endParaRPr lang="en-IN"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464" y="3861048"/>
            <a:ext cx="7596000" cy="2760322"/>
          </a:xfrm>
          <a:prstGeom prst="rect">
            <a:avLst/>
          </a:prstGeom>
        </p:spPr>
      </p:pic>
    </p:spTree>
    <p:extLst>
      <p:ext uri="{BB962C8B-B14F-4D97-AF65-F5344CB8AC3E}">
        <p14:creationId xmlns:p14="http://schemas.microsoft.com/office/powerpoint/2010/main" val="1127566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124200"/>
            <a:ext cx="38481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Box 4"/>
          <p:cNvSpPr txBox="1">
            <a:spLocks noChangeArrowheads="1"/>
          </p:cNvSpPr>
          <p:nvPr/>
        </p:nvSpPr>
        <p:spPr bwMode="auto">
          <a:xfrm>
            <a:off x="4419600" y="5486400"/>
            <a:ext cx="8382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en-US" sz="1800"/>
              <a:t>A filter</a:t>
            </a:r>
          </a:p>
        </p:txBody>
      </p:sp>
      <p:sp>
        <p:nvSpPr>
          <p:cNvPr id="7174" name="TextBox 6"/>
          <p:cNvSpPr txBox="1">
            <a:spLocks noChangeArrowheads="1"/>
          </p:cNvSpPr>
          <p:nvPr/>
        </p:nvSpPr>
        <p:spPr bwMode="auto">
          <a:xfrm>
            <a:off x="3810000" y="342900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en-US" sz="1800" dirty="0"/>
              <a:t>Beak detector</a:t>
            </a:r>
          </a:p>
        </p:txBody>
      </p:sp>
      <p:cxnSp>
        <p:nvCxnSpPr>
          <p:cNvPr id="7175" name="Straight Arrow Connector 8"/>
          <p:cNvCxnSpPr>
            <a:cxnSpLocks noChangeShapeType="1"/>
          </p:cNvCxnSpPr>
          <p:nvPr/>
        </p:nvCxnSpPr>
        <p:spPr bwMode="auto">
          <a:xfrm>
            <a:off x="4495800" y="3810000"/>
            <a:ext cx="0" cy="304800"/>
          </a:xfrm>
          <a:prstGeom prst="straightConnector1">
            <a:avLst/>
          </a:prstGeom>
          <a:noFill/>
          <a:ln w="25400">
            <a:solidFill>
              <a:srgbClr val="FF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TextBox 10"/>
          <p:cNvSpPr txBox="1"/>
          <p:nvPr/>
        </p:nvSpPr>
        <p:spPr>
          <a:xfrm>
            <a:off x="1008259" y="255419"/>
            <a:ext cx="7858179" cy="2154436"/>
          </a:xfrm>
          <a:prstGeom prst="rect">
            <a:avLst/>
          </a:prstGeom>
          <a:noFill/>
        </p:spPr>
        <p:txBody>
          <a:bodyPr wrap="square" rtlCol="0">
            <a:spAutoFit/>
          </a:bodyPr>
          <a:lstStyle/>
          <a:p>
            <a:r>
              <a:rPr lang="en-IN" sz="4400" dirty="0">
                <a:solidFill>
                  <a:srgbClr val="FF0000"/>
                </a:solidFill>
              </a:rPr>
              <a:t>C</a:t>
            </a:r>
            <a:r>
              <a:rPr lang="en-IN" sz="4400" dirty="0" smtClean="0">
                <a:solidFill>
                  <a:srgbClr val="FF0000"/>
                </a:solidFill>
              </a:rPr>
              <a:t>onvolutional layer</a:t>
            </a:r>
            <a:r>
              <a:rPr lang="en-IN" dirty="0" smtClean="0"/>
              <a:t>	</a:t>
            </a:r>
          </a:p>
          <a:p>
            <a:endParaRPr lang="en-IN" dirty="0" smtClean="0"/>
          </a:p>
          <a:p>
            <a:pPr>
              <a:buFont typeface="Wingdings" pitchFamily="2" charset="2"/>
              <a:buChar char="Ø"/>
            </a:pPr>
            <a:r>
              <a:rPr lang="en-US" dirty="0"/>
              <a:t>Convolution is the first layer to extract features from an input image. Convolution preserves the relationship between pixels by learning image features using small squares of input data. It is a mathematical operation that takes two inputs such as image matrix and a filter or </a:t>
            </a:r>
            <a:r>
              <a:rPr lang="en-US" dirty="0" err="1" smtClean="0"/>
              <a:t>kernal</a:t>
            </a:r>
            <a:endParaRPr lang="en-IN" dirty="0" smtClean="0"/>
          </a:p>
        </p:txBody>
      </p:sp>
    </p:spTree>
    <p:extLst>
      <p:ext uri="{BB962C8B-B14F-4D97-AF65-F5344CB8AC3E}">
        <p14:creationId xmlns:p14="http://schemas.microsoft.com/office/powerpoint/2010/main" val="667395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836712"/>
            <a:ext cx="6480720" cy="2915120"/>
          </a:xfrm>
          <a:prstGeom prst="rect">
            <a:avLst/>
          </a:prstGeom>
        </p:spPr>
      </p:pic>
      <p:sp>
        <p:nvSpPr>
          <p:cNvPr id="4" name="TextBox 3"/>
          <p:cNvSpPr txBox="1"/>
          <p:nvPr/>
        </p:nvSpPr>
        <p:spPr>
          <a:xfrm>
            <a:off x="971600" y="44624"/>
            <a:ext cx="6264696" cy="769441"/>
          </a:xfrm>
          <a:prstGeom prst="rect">
            <a:avLst/>
          </a:prstGeom>
          <a:noFill/>
        </p:spPr>
        <p:txBody>
          <a:bodyPr wrap="square" rtlCol="0">
            <a:spAutoFit/>
          </a:bodyPr>
          <a:lstStyle/>
          <a:p>
            <a:r>
              <a:rPr lang="en-IN" sz="4400" dirty="0" smtClean="0">
                <a:solidFill>
                  <a:srgbClr val="FF0000"/>
                </a:solidFill>
              </a:rPr>
              <a:t>Convolution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3823840"/>
            <a:ext cx="3528392" cy="2580466"/>
          </a:xfrm>
          <a:prstGeom prst="rect">
            <a:avLst/>
          </a:prstGeom>
        </p:spPr>
      </p:pic>
    </p:spTree>
    <p:extLst>
      <p:ext uri="{BB962C8B-B14F-4D97-AF65-F5344CB8AC3E}">
        <p14:creationId xmlns:p14="http://schemas.microsoft.com/office/powerpoint/2010/main" val="210752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a:xfrm>
            <a:off x="1043608" y="30591"/>
            <a:ext cx="7598668" cy="1325563"/>
          </a:xfrm>
        </p:spPr>
        <p:txBody>
          <a:bodyPr>
            <a:normAutofit/>
          </a:bodyPr>
          <a:lstStyle/>
          <a:p>
            <a:r>
              <a:rPr lang="en-IN" altLang="zh-TW" sz="4000" b="1" dirty="0" smtClean="0">
                <a:solidFill>
                  <a:srgbClr val="0070C0"/>
                </a:solidFill>
                <a:effectLst/>
                <a:ea typeface="ＭＳ Ｐゴシック" pitchFamily="34" charset="-128"/>
              </a:rPr>
              <a:t>How it work</a:t>
            </a:r>
            <a:endParaRPr lang="zh-TW" altLang="en-US" sz="4000" b="1" dirty="0" smtClean="0">
              <a:solidFill>
                <a:srgbClr val="0070C0"/>
              </a:solidFill>
              <a:effectLst/>
              <a:ea typeface="ＭＳ Ｐゴシック"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bl>
          </a:graphicData>
        </a:graphic>
      </p:graphicFrame>
      <p:sp>
        <p:nvSpPr>
          <p:cNvPr id="6"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7" name="表格 5"/>
          <p:cNvGraphicFramePr>
            <a:graphicFrameLocks noGrp="1"/>
          </p:cNvGraphicFramePr>
          <p:nvPr/>
        </p:nvGraphicFramePr>
        <p:xfrm>
          <a:off x="5259388" y="2068513"/>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extLst>
                  <a:ext uri="{0D108BD9-81ED-4DB2-BD59-A6C34878D82A}"/>
                </a:extLst>
              </a:tr>
            </a:tbl>
          </a:graphicData>
        </a:graphic>
      </p:graphicFrame>
      <p:sp>
        <p:nvSpPr>
          <p:cNvPr id="8" name="文字方塊 6"/>
          <p:cNvSpPr txBox="1">
            <a:spLocks noChangeArrowheads="1"/>
          </p:cNvSpPr>
          <p:nvPr/>
        </p:nvSpPr>
        <p:spPr bwMode="auto">
          <a:xfrm>
            <a:off x="6791325" y="24209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dirty="0"/>
              <a:t>Filter 1</a:t>
            </a:r>
            <a:endParaRPr lang="zh-TW" altLang="en-US" sz="2400" dirty="0"/>
          </a:p>
        </p:txBody>
      </p:sp>
      <p:graphicFrame>
        <p:nvGraphicFramePr>
          <p:cNvPr id="9" name="表格 7"/>
          <p:cNvGraphicFramePr>
            <a:graphicFrameLocks noGrp="1"/>
          </p:cNvGraphicFramePr>
          <p:nvPr/>
        </p:nvGraphicFramePr>
        <p:xfrm>
          <a:off x="5259388" y="3694113"/>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extLst>
              </a:tr>
            </a:tbl>
          </a:graphicData>
        </a:graphic>
      </p:graphicFrame>
      <p:sp>
        <p:nvSpPr>
          <p:cNvPr id="10" name="文字方塊 8"/>
          <p:cNvSpPr txBox="1">
            <a:spLocks noChangeArrowheads="1"/>
          </p:cNvSpPr>
          <p:nvPr/>
        </p:nvSpPr>
        <p:spPr bwMode="auto">
          <a:xfrm>
            <a:off x="6791325" y="40322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Filter 2</a:t>
            </a:r>
            <a:endParaRPr lang="zh-TW" altLang="en-US" sz="2400"/>
          </a:p>
        </p:txBody>
      </p:sp>
      <p:sp>
        <p:nvSpPr>
          <p:cNvPr id="11" name="文字方塊 9"/>
          <p:cNvSpPr txBox="1">
            <a:spLocks noChangeArrowheads="1"/>
          </p:cNvSpPr>
          <p:nvPr/>
        </p:nvSpPr>
        <p:spPr bwMode="auto">
          <a:xfrm rot="5400000">
            <a:off x="5830094" y="5234782"/>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800" b="1"/>
              <a:t>……</a:t>
            </a:r>
            <a:endParaRPr lang="zh-TW" altLang="en-US" sz="2800" b="1"/>
          </a:p>
        </p:txBody>
      </p:sp>
      <p:sp>
        <p:nvSpPr>
          <p:cNvPr id="12" name="文字方塊 10"/>
          <p:cNvSpPr txBox="1">
            <a:spLocks noChangeArrowheads="1"/>
          </p:cNvSpPr>
          <p:nvPr/>
        </p:nvSpPr>
        <p:spPr bwMode="auto">
          <a:xfrm>
            <a:off x="5029200" y="1004888"/>
            <a:ext cx="3962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000" b="1" dirty="0">
                <a:solidFill>
                  <a:srgbClr val="FF0000"/>
                </a:solidFill>
                <a:latin typeface="+mn-lt"/>
              </a:rPr>
              <a:t>These are the network parameters to be learned.</a:t>
            </a:r>
            <a:endParaRPr lang="zh-TW" altLang="en-US" sz="2400" b="1" dirty="0">
              <a:solidFill>
                <a:srgbClr val="FF0000"/>
              </a:solidFill>
              <a:latin typeface="+mn-lt"/>
            </a:endParaRPr>
          </a:p>
        </p:txBody>
      </p:sp>
      <p:sp>
        <p:nvSpPr>
          <p:cNvPr id="15" name="文字方塊 12"/>
          <p:cNvSpPr txBox="1">
            <a:spLocks noChangeArrowheads="1"/>
          </p:cNvSpPr>
          <p:nvPr/>
        </p:nvSpPr>
        <p:spPr bwMode="auto">
          <a:xfrm>
            <a:off x="5213350" y="5849938"/>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dirty="0"/>
              <a:t>Each filter detects a small pattern (3 x 3). </a:t>
            </a:r>
            <a:endParaRPr lang="zh-TW" altLang="en-US" sz="2400" dirty="0"/>
          </a:p>
        </p:txBody>
      </p:sp>
    </p:spTree>
    <p:extLst>
      <p:ext uri="{BB962C8B-B14F-4D97-AF65-F5344CB8AC3E}">
        <p14:creationId xmlns:p14="http://schemas.microsoft.com/office/powerpoint/2010/main" val="662132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gridCol w="478896">
                  <a:extLst>
                    <a:ext uri="{9D8B030D-6E8A-4147-A177-3AD203B41FA5}"/>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extLst>
              </a:tr>
            </a:tbl>
          </a:graphicData>
        </a:graphic>
      </p:graphicFrame>
      <p:sp>
        <p:nvSpPr>
          <p:cNvPr id="9270"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7" name="表格 5"/>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extLst>
                </a:gridCol>
                <a:gridCol w="540808">
                  <a:extLst>
                    <a:ext uri="{9D8B030D-6E8A-4147-A177-3AD203B41FA5}"/>
                  </a:extLst>
                </a:gridCol>
                <a:gridCol w="540808">
                  <a:extLst>
                    <a:ext uri="{9D8B030D-6E8A-4147-A177-3AD203B41FA5}"/>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extLst>
              </a:tr>
            </a:tbl>
          </a:graphicData>
        </a:graphic>
      </p:graphicFrame>
      <p:sp>
        <p:nvSpPr>
          <p:cNvPr id="9289"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ClrTx/>
              <a:buFontTx/>
              <a:buNone/>
            </a:pPr>
            <a:r>
              <a:rPr lang="en-US" altLang="zh-TW" sz="2400"/>
              <a:t>Filter 1</a:t>
            </a:r>
            <a:endParaRPr lang="zh-TW" altLang="en-US" sz="2400"/>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2" name="矩形 27"/>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矩形 33"/>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zh-TW" sz="2400"/>
              <a:t>s</a:t>
            </a:r>
            <a:r>
              <a:rPr lang="zh-TW" altLang="en-US" sz="2400"/>
              <a:t>tride</a:t>
            </a:r>
            <a:r>
              <a:rPr lang="en-US" altLang="zh-TW" sz="2400"/>
              <a:t>=1</a:t>
            </a:r>
            <a:endParaRPr lang="zh-TW" altLang="en-US" sz="2400"/>
          </a:p>
        </p:txBody>
      </p:sp>
      <p:cxnSp>
        <p:nvCxnSpPr>
          <p:cNvPr id="15" name="Straight Arrow Connector 14"/>
          <p:cNvCxnSpPr>
            <a:cxnSpLocks noChangeShapeType="1"/>
          </p:cNvCxnSpPr>
          <p:nvPr/>
        </p:nvCxnSpPr>
        <p:spPr bwMode="auto">
          <a:xfrm>
            <a:off x="3962400" y="3124200"/>
            <a:ext cx="685800" cy="0"/>
          </a:xfrm>
          <a:prstGeom prst="straightConnector1">
            <a:avLst/>
          </a:prstGeom>
          <a:noFill/>
          <a:ln w="25400">
            <a:solidFill>
              <a:srgbClr val="FF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Box 15"/>
          <p:cNvSpPr txBox="1">
            <a:spLocks noChangeArrowheads="1"/>
          </p:cNvSpPr>
          <p:nvPr/>
        </p:nvSpPr>
        <p:spPr bwMode="auto">
          <a:xfrm>
            <a:off x="3886200" y="2438400"/>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itchFamily="2" charset="2"/>
              <a:buChar char="l"/>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lr>
                <a:schemeClr val="accent1"/>
              </a:buClr>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itchFamily="34" charset="0"/>
                <a:ea typeface="Arial" pitchFamily="34" charset="0"/>
                <a:cs typeface="Arial" pitchFamily="34" charset="0"/>
              </a:defRPr>
            </a:lvl9pPr>
          </a:lstStyle>
          <a:p>
            <a:pPr eaLnBrk="1" hangingPunct="1">
              <a:spcBef>
                <a:spcPct val="0"/>
              </a:spcBef>
              <a:buClrTx/>
              <a:buFontTx/>
              <a:buNone/>
            </a:pPr>
            <a:r>
              <a:rPr lang="en-US" altLang="en-US" sz="1800"/>
              <a:t>Dot </a:t>
            </a:r>
          </a:p>
          <a:p>
            <a:pPr eaLnBrk="1" hangingPunct="1">
              <a:spcBef>
                <a:spcPct val="0"/>
              </a:spcBef>
              <a:buClrTx/>
              <a:buFontTx/>
              <a:buNone/>
            </a:pPr>
            <a:r>
              <a:rPr lang="en-US" altLang="en-US" sz="1800"/>
              <a:t>product</a:t>
            </a:r>
          </a:p>
        </p:txBody>
      </p:sp>
    </p:spTree>
    <p:extLst>
      <p:ext uri="{BB962C8B-B14F-4D97-AF65-F5344CB8AC3E}">
        <p14:creationId xmlns:p14="http://schemas.microsoft.com/office/powerpoint/2010/main" val="2491970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p:bldP spid="16"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3.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373</TotalTime>
  <Words>2074</Words>
  <Application>Microsoft Office PowerPoint</Application>
  <PresentationFormat>On-screen Show (4:3)</PresentationFormat>
  <Paragraphs>922</Paragraphs>
  <Slides>35</Slides>
  <Notes>0</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35</vt:i4>
      </vt:variant>
    </vt:vector>
  </HeadingPairs>
  <TitlesOfParts>
    <vt:vector size="40" baseType="lpstr">
      <vt:lpstr>Theme1</vt:lpstr>
      <vt:lpstr>Solstice</vt:lpstr>
      <vt:lpstr>Watermark</vt:lpstr>
      <vt:lpstr>1_Solstice</vt:lpstr>
      <vt:lpstr>方程式</vt:lpstr>
      <vt:lpstr>PowerPoint Presentation</vt:lpstr>
      <vt:lpstr>Consider learning an image:</vt:lpstr>
      <vt:lpstr>Same pattern appears in different places: They can be compressed! What about training a lot of such “small” detectors and each detector must “move around”.</vt:lpstr>
      <vt:lpstr>PowerPoint Presentation</vt:lpstr>
      <vt:lpstr>PowerPoint Presentation</vt:lpstr>
      <vt:lpstr>PowerPoint Presentation</vt:lpstr>
      <vt:lpstr>PowerPoint Presentation</vt:lpstr>
      <vt:lpstr>How it work</vt:lpstr>
      <vt:lpstr>PowerPoint Presentation</vt:lpstr>
      <vt:lpstr>PowerPoint Presentation</vt:lpstr>
      <vt:lpstr>PowerPoint Presentation</vt:lpstr>
      <vt:lpstr>PowerPoint Presentation</vt:lpstr>
      <vt:lpstr>Color image: RGB 3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Max Pooling</vt:lpstr>
      <vt:lpstr>Why Pooling</vt:lpstr>
      <vt:lpstr>A CNN compresses a fully connected network in two ways:</vt:lpstr>
      <vt:lpstr>PowerPoint Presentation</vt:lpstr>
      <vt:lpstr>Flattening</vt:lpstr>
      <vt:lpstr>PowerPoint Presentation</vt:lpstr>
      <vt:lpstr>PowerPoint Presentation</vt:lpstr>
      <vt:lpstr>PowerPoint Presentation</vt:lpstr>
      <vt:lpstr>PowerPoint Presentation</vt:lpstr>
      <vt:lpstr>CNN in speech recognition</vt:lpstr>
      <vt:lpstr>CNN in text classification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dc:creator>
  <cp:lastModifiedBy>My</cp:lastModifiedBy>
  <cp:revision>42</cp:revision>
  <dcterms:created xsi:type="dcterms:W3CDTF">2019-03-15T04:43:05Z</dcterms:created>
  <dcterms:modified xsi:type="dcterms:W3CDTF">2019-03-15T18:13:27Z</dcterms:modified>
</cp:coreProperties>
</file>